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89" r:id="rId3"/>
    <p:sldId id="290" r:id="rId4"/>
    <p:sldId id="291" r:id="rId5"/>
    <p:sldId id="292" r:id="rId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9559" autoAdjust="0"/>
  </p:normalViewPr>
  <p:slideViewPr>
    <p:cSldViewPr>
      <p:cViewPr varScale="1">
        <p:scale>
          <a:sx n="86" d="100"/>
          <a:sy n="86" d="100"/>
        </p:scale>
        <p:origin x="514" y="7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9/26/2017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9/26/2017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3298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026A3E-CA8E-4E7F-9F90-4C373F1A8944}" type="datetime1">
              <a:rPr lang="en-US" smtClean="0"/>
              <a:t>9/26/2017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A5AA-544C-42CC-BADB-336E768A3EED}" type="datetime1">
              <a:rPr lang="en-US" smtClean="0"/>
              <a:t>9/26/2017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A91A-C914-4427-9E5B-7BC11CB007FD}" type="datetime1">
              <a:rPr lang="en-US" smtClean="0"/>
              <a:t>9/26/2017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37C5-404F-439C-92EC-4F3B3B484F14}" type="datetime1">
              <a:rPr lang="en-US" smtClean="0"/>
              <a:t>9/26/2017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23F1-0D1B-44AF-8CFA-D9B65EE6C561}" type="datetime1">
              <a:rPr lang="en-US" smtClean="0"/>
              <a:t>9/26/2017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7EF-875C-4479-8B69-C703B3543EDD}" type="datetime1">
              <a:rPr lang="en-US" smtClean="0"/>
              <a:t>9/26/2017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891EA3-0606-479C-A731-EC72DA144059}" type="datetime1">
              <a:rPr lang="en-US" smtClean="0"/>
              <a:t>9/26/2017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27C8-5E30-4DBC-A273-6C6CA5C20BA8}" type="datetime1">
              <a:rPr lang="en-US" smtClean="0"/>
              <a:t>9/26/2017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974E-A898-40A0-8876-4E92A8A5DFB3}" type="datetime1">
              <a:rPr lang="en-US" smtClean="0"/>
              <a:t>9/26/2017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6BA3-E02B-4397-9D33-64249B6FA199}" type="datetime1">
              <a:rPr lang="en-US" smtClean="0"/>
              <a:t>9/26/2017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82F1CE-E903-4E92-859E-5C481C9BEE77}" type="datetime1">
              <a:rPr lang="en-US" smtClean="0"/>
              <a:t>9/26/2017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2EF4-E1A4-478C-8A53-595DFC583335}" type="datetime1">
              <a:rPr lang="en-US" smtClean="0"/>
              <a:t>9/26/2017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FAC61967-07C3-4247-8DC6-C9D42F255E7E}" type="datetime1">
              <a:rPr lang="en-US" smtClean="0"/>
              <a:t>9/26/2017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743200"/>
            <a:ext cx="99060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STANDPOINT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OF THE ACADEMY OF AGRICULTURAL AND FORESTRY SCIENCES OF ROMANIA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i="1" dirty="0">
                <a:solidFill>
                  <a:srgbClr val="002060"/>
                </a:solidFill>
              </a:rPr>
              <a:t>ON THE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MODERNIZATION AND SIMPLIFICATION OF THE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AGRICULTURAL POLICY (CAP)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76400" y="4876800"/>
            <a:ext cx="9144002" cy="762000"/>
          </a:xfrm>
        </p:spPr>
        <p:txBody>
          <a:bodyPr>
            <a:noAutofit/>
          </a:bodyPr>
          <a:lstStyle/>
          <a:p>
            <a:r>
              <a:rPr lang="en-US" sz="1800" b="1" dirty="0"/>
              <a:t>Prof. dr. </a:t>
            </a:r>
            <a:r>
              <a:rPr lang="en-US" sz="1800" b="1" dirty="0" err="1"/>
              <a:t>Valeriu</a:t>
            </a:r>
            <a:r>
              <a:rPr lang="en-US" sz="1800" b="1" dirty="0"/>
              <a:t> TAB</a:t>
            </a:r>
            <a:r>
              <a:rPr lang="ro-RO" sz="1800" b="1" dirty="0"/>
              <a:t>Ă</a:t>
            </a:r>
            <a:r>
              <a:rPr lang="en-US" sz="1800" b="1" dirty="0"/>
              <a:t>R</a:t>
            </a:r>
            <a:r>
              <a:rPr lang="ro-RO" sz="1800" b="1" dirty="0"/>
              <a:t>Ă</a:t>
            </a:r>
          </a:p>
          <a:p>
            <a:r>
              <a:rPr lang="en-US" sz="1800" dirty="0"/>
              <a:t> </a:t>
            </a:r>
            <a:endParaRPr lang="ro-RO" sz="1800" dirty="0"/>
          </a:p>
          <a:p>
            <a:r>
              <a:rPr lang="en-US" sz="1800" dirty="0" err="1"/>
              <a:t>Vicepresident</a:t>
            </a:r>
            <a:r>
              <a:rPr lang="ro-RO" sz="1800" dirty="0"/>
              <a:t> </a:t>
            </a:r>
          </a:p>
          <a:p>
            <a:r>
              <a:rPr lang="ro-RO" sz="1800" dirty="0"/>
              <a:t>Academy of </a:t>
            </a:r>
            <a:r>
              <a:rPr lang="ro-RO" sz="1800" dirty="0" err="1"/>
              <a:t>Agricultural</a:t>
            </a:r>
            <a:r>
              <a:rPr lang="ro-RO" sz="1800" dirty="0"/>
              <a:t> </a:t>
            </a:r>
            <a:r>
              <a:rPr lang="en-GB" sz="1800" dirty="0"/>
              <a:t>and</a:t>
            </a:r>
            <a:r>
              <a:rPr lang="ro-RO" sz="1800" dirty="0"/>
              <a:t> </a:t>
            </a:r>
            <a:r>
              <a:rPr lang="ro-RO" sz="1800" dirty="0" err="1"/>
              <a:t>Forestry</a:t>
            </a:r>
            <a:r>
              <a:rPr lang="ro-RO" sz="1800" dirty="0"/>
              <a:t> </a:t>
            </a:r>
            <a:r>
              <a:rPr lang="ro-RO" sz="1800" dirty="0" err="1"/>
              <a:t>Sciences</a:t>
            </a:r>
            <a:r>
              <a:rPr lang="en-US" sz="1800" dirty="0"/>
              <a:t> </a:t>
            </a:r>
            <a:r>
              <a:rPr lang="en-US" sz="1800" i="1" dirty="0"/>
              <a:t>“Gheorghe-</a:t>
            </a:r>
            <a:r>
              <a:rPr lang="en-US" sz="1800" i="1" dirty="0" err="1"/>
              <a:t>Ionescu</a:t>
            </a:r>
            <a:r>
              <a:rPr lang="en-US" sz="1800" i="1" dirty="0"/>
              <a:t>-</a:t>
            </a:r>
            <a:r>
              <a:rPr lang="en-US" sz="1800" i="1" dirty="0" err="1"/>
              <a:t>Sisesti</a:t>
            </a:r>
            <a:r>
              <a:rPr lang="en-US" sz="1800" i="1" dirty="0"/>
              <a:t>”</a:t>
            </a:r>
          </a:p>
          <a:p>
            <a:r>
              <a:rPr lang="en-US" sz="1800" dirty="0"/>
              <a:t>Bucharest, Romania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2400" y="654362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</a:rPr>
              <a:t>UEAA </a:t>
            </a:r>
            <a:r>
              <a:rPr lang="en-US" sz="1200" dirty="0">
                <a:solidFill>
                  <a:schemeClr val="bg1"/>
                </a:solidFill>
              </a:rPr>
              <a:t>m</a:t>
            </a:r>
            <a:r>
              <a:rPr lang="ro-RO" sz="1200" dirty="0" err="1">
                <a:solidFill>
                  <a:schemeClr val="bg1"/>
                </a:solidFill>
              </a:rPr>
              <a:t>eeting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</a:t>
            </a:r>
            <a:r>
              <a:rPr lang="en-GB" sz="1200" dirty="0">
                <a:solidFill>
                  <a:schemeClr val="bg1"/>
                </a:solidFill>
              </a:rPr>
              <a:t>September</a:t>
            </a:r>
            <a:r>
              <a:rPr lang="ro-RO" sz="1200" dirty="0">
                <a:solidFill>
                  <a:schemeClr val="bg1"/>
                </a:solidFill>
              </a:rPr>
              <a:t> 28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2017, Brussels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228600"/>
            <a:ext cx="10155555" cy="1233424"/>
          </a:xfrm>
        </p:spPr>
        <p:txBody>
          <a:bodyPr>
            <a:normAutofit fontScale="90000"/>
          </a:bodyPr>
          <a:lstStyle/>
          <a:p>
            <a:pPr algn="just"/>
            <a:r>
              <a:rPr lang="ro-RO" b="1" dirty="0"/>
              <a:t>The Common </a:t>
            </a:r>
            <a:r>
              <a:rPr lang="en-US" b="1" dirty="0"/>
              <a:t>Agricultural</a:t>
            </a:r>
            <a:r>
              <a:rPr lang="ro-RO" b="1" dirty="0"/>
              <a:t> </a:t>
            </a:r>
            <a:r>
              <a:rPr lang="en-GB" b="1" dirty="0"/>
              <a:t>Policy</a:t>
            </a:r>
            <a:r>
              <a:rPr lang="ro-RO" b="1" dirty="0"/>
              <a:t> (CAP) </a:t>
            </a:r>
            <a:r>
              <a:rPr lang="en-GB" b="1" dirty="0"/>
              <a:t>should</a:t>
            </a:r>
            <a:r>
              <a:rPr lang="ro-RO" b="1" dirty="0"/>
              <a:t> </a:t>
            </a:r>
            <a:r>
              <a:rPr lang="en-US" b="1" dirty="0">
                <a:solidFill>
                  <a:schemeClr val="tx1"/>
                </a:solidFill>
              </a:rPr>
              <a:t>continue</a:t>
            </a:r>
            <a:r>
              <a:rPr lang="ro-RO" b="1" dirty="0"/>
              <a:t> in 2021-2027 </a:t>
            </a:r>
            <a:r>
              <a:rPr lang="en-GB" b="1" dirty="0"/>
              <a:t>taking into account the following aspects</a:t>
            </a:r>
            <a:r>
              <a:rPr lang="ro-RO" b="1" dirty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739392"/>
            <a:ext cx="10241280" cy="4127627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/>
              <a:t>Maintaining the financial share from EU budget at the level of 2014-2020;</a:t>
            </a:r>
          </a:p>
          <a:p>
            <a:pPr algn="just"/>
            <a:r>
              <a:rPr lang="en-US" sz="2600" b="1" dirty="0"/>
              <a:t>A CAP with two or even there pillars. Pillar </a:t>
            </a:r>
            <a:r>
              <a:rPr lang="en-US" sz="2600" b="1" dirty="0" err="1"/>
              <a:t>Nr</a:t>
            </a:r>
            <a:r>
              <a:rPr lang="en-US" sz="2600" b="1" dirty="0"/>
              <a:t>. 3 should consider financial instruments for the agricultural field;</a:t>
            </a:r>
          </a:p>
          <a:p>
            <a:pPr algn="just"/>
            <a:r>
              <a:rPr lang="en-US" sz="2600" b="1" dirty="0"/>
              <a:t>CAP should be more open to the national realities and specificities;</a:t>
            </a:r>
          </a:p>
          <a:p>
            <a:pPr algn="just"/>
            <a:r>
              <a:rPr lang="en-US" sz="2600" b="1" dirty="0"/>
              <a:t>The development of some measures and objectives which consider the development of different systems of agriculture where higher specificity degree products should be achieved;</a:t>
            </a:r>
          </a:p>
          <a:p>
            <a:pPr algn="just"/>
            <a:r>
              <a:rPr lang="en-US" sz="2600" b="1" dirty="0"/>
              <a:t>A higher mobility of financial resources inside the two CAP pillars;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65810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</a:rPr>
              <a:t>UEAA </a:t>
            </a:r>
            <a:r>
              <a:rPr lang="ro-RO" sz="1200" dirty="0" err="1">
                <a:solidFill>
                  <a:schemeClr val="bg1"/>
                </a:solidFill>
              </a:rPr>
              <a:t>meeting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</a:t>
            </a:r>
            <a:r>
              <a:rPr lang="ro-RO" sz="1200" dirty="0" err="1">
                <a:solidFill>
                  <a:schemeClr val="bg1"/>
                </a:solidFill>
              </a:rPr>
              <a:t>September</a:t>
            </a:r>
            <a:r>
              <a:rPr lang="ro-RO" sz="1200" dirty="0">
                <a:solidFill>
                  <a:schemeClr val="bg1"/>
                </a:solidFill>
              </a:rPr>
              <a:t> 28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2017, Brussels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5810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prof. V. </a:t>
            </a:r>
            <a:r>
              <a:rPr lang="en-US" sz="1200" dirty="0" err="1">
                <a:solidFill>
                  <a:schemeClr val="bg1"/>
                </a:solidFill>
              </a:rPr>
              <a:t>Tabara</a:t>
            </a:r>
            <a:r>
              <a:rPr lang="en-US" sz="1200" dirty="0">
                <a:solidFill>
                  <a:schemeClr val="bg1"/>
                </a:solidFill>
              </a:rPr>
              <a:t>, AAFS, Romania</a:t>
            </a: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o-RO" smtClean="0"/>
              <a:t>2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914400"/>
            <a:ext cx="10393680" cy="4127627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/>
              <a:t>The development of some well individualized measures in CAP regarding the conservation of natural resources: water, soil, biodiversity, genetic resources (European and national </a:t>
            </a:r>
            <a:r>
              <a:rPr lang="en-US" sz="2800" b="1" dirty="0">
                <a:solidFill>
                  <a:schemeClr val="tx1"/>
                </a:solidFill>
              </a:rPr>
              <a:t>heritage);</a:t>
            </a:r>
          </a:p>
          <a:p>
            <a:pPr algn="just"/>
            <a:r>
              <a:rPr lang="en-US" sz="2800" b="1" dirty="0"/>
              <a:t>Measures to strengthen the position of the agricultural producers in the food chain;</a:t>
            </a:r>
          </a:p>
          <a:p>
            <a:pPr algn="just"/>
            <a:r>
              <a:rPr lang="en-US" sz="2800" b="1" dirty="0"/>
              <a:t>Measures to conserve and promote the cultural and material </a:t>
            </a:r>
            <a:r>
              <a:rPr lang="en-US" sz="2800" b="1" dirty="0">
                <a:solidFill>
                  <a:schemeClr val="tx1"/>
                </a:solidFill>
              </a:rPr>
              <a:t>heritage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in the European and national rural space;</a:t>
            </a:r>
          </a:p>
          <a:p>
            <a:pPr algn="just"/>
            <a:r>
              <a:rPr lang="en-US" sz="2800" b="1" dirty="0"/>
              <a:t>The elimination of any discriminations among the agricultural producers from the EU member states; </a:t>
            </a:r>
          </a:p>
          <a:p>
            <a:pPr algn="just"/>
            <a:r>
              <a:rPr lang="en-US" sz="2800" b="1" dirty="0"/>
              <a:t>The development of regional and local markets;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65810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</a:rPr>
              <a:t>UEAA </a:t>
            </a:r>
            <a:r>
              <a:rPr lang="ro-RO" sz="1200" dirty="0" err="1">
                <a:solidFill>
                  <a:schemeClr val="bg1"/>
                </a:solidFill>
              </a:rPr>
              <a:t>meeting</a:t>
            </a:r>
            <a:r>
              <a:rPr lang="en-US" sz="1200" dirty="0">
                <a:solidFill>
                  <a:schemeClr val="bg1"/>
                </a:solidFill>
              </a:rPr>
              <a:t> ,</a:t>
            </a:r>
            <a:r>
              <a:rPr lang="ro-RO" sz="1200" dirty="0">
                <a:solidFill>
                  <a:schemeClr val="bg1"/>
                </a:solidFill>
              </a:rPr>
              <a:t> </a:t>
            </a:r>
            <a:r>
              <a:rPr lang="ro-RO" sz="1200" dirty="0" err="1">
                <a:solidFill>
                  <a:schemeClr val="bg1"/>
                </a:solidFill>
              </a:rPr>
              <a:t>September</a:t>
            </a:r>
            <a:r>
              <a:rPr lang="ro-RO" sz="1200" dirty="0">
                <a:solidFill>
                  <a:schemeClr val="bg1"/>
                </a:solidFill>
              </a:rPr>
              <a:t> 28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2017, Brussels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5810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prof. V. </a:t>
            </a:r>
            <a:r>
              <a:rPr lang="en-US" sz="1200" dirty="0" err="1">
                <a:solidFill>
                  <a:schemeClr val="bg1"/>
                </a:solidFill>
              </a:rPr>
              <a:t>Tabara</a:t>
            </a:r>
            <a:r>
              <a:rPr lang="en-US" sz="1200" dirty="0">
                <a:solidFill>
                  <a:schemeClr val="bg1"/>
                </a:solidFill>
              </a:rPr>
              <a:t>, AAFS, Romania</a:t>
            </a: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o-RO" smtClean="0"/>
              <a:t>3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762000"/>
            <a:ext cx="10317480" cy="4127627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/>
              <a:t>The introduction into CAP of an educational, research-innovation-extension system. Funds for applied agricultural research for DG-AGRI;</a:t>
            </a:r>
          </a:p>
          <a:p>
            <a:pPr algn="just"/>
            <a:r>
              <a:rPr lang="en-US" sz="2600" b="1" dirty="0"/>
              <a:t>Development of the integrated production system (primary production, processing, delivery/commercialization) towards consumers;</a:t>
            </a:r>
          </a:p>
          <a:p>
            <a:pPr algn="just"/>
            <a:r>
              <a:rPr lang="en-US" sz="2600" b="1" dirty="0"/>
              <a:t>Development of the valorization system at “the farm gate”;</a:t>
            </a:r>
          </a:p>
          <a:p>
            <a:pPr algn="just"/>
            <a:r>
              <a:rPr lang="en-US" sz="2600" b="1" dirty="0"/>
              <a:t>Simplifying the CAP bureaucratic system;</a:t>
            </a:r>
          </a:p>
          <a:p>
            <a:pPr algn="just"/>
            <a:r>
              <a:rPr lang="en-US" sz="2600" b="1" dirty="0"/>
              <a:t>The development of a technical assistance system (consultancy) for rural space economy.</a:t>
            </a:r>
          </a:p>
          <a:p>
            <a:pPr marL="45720" indent="0" algn="just">
              <a:buNone/>
            </a:pPr>
            <a:r>
              <a:rPr lang="en-US" sz="2600" b="1" dirty="0">
                <a:solidFill>
                  <a:srgbClr val="FF0000"/>
                </a:solidFill>
              </a:rPr>
              <a:t>These are only some of the measures proposed for CAP 2021-2027.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800" y="65810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</a:rPr>
              <a:t>UEAA </a:t>
            </a:r>
            <a:r>
              <a:rPr lang="ro-RO" sz="1200" dirty="0" err="1">
                <a:solidFill>
                  <a:schemeClr val="bg1"/>
                </a:solidFill>
              </a:rPr>
              <a:t>meeting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</a:t>
            </a:r>
            <a:r>
              <a:rPr lang="ro-RO" sz="1200" dirty="0" err="1">
                <a:solidFill>
                  <a:schemeClr val="bg1"/>
                </a:solidFill>
              </a:rPr>
              <a:t>September</a:t>
            </a:r>
            <a:r>
              <a:rPr lang="ro-RO" sz="1200" dirty="0">
                <a:solidFill>
                  <a:schemeClr val="bg1"/>
                </a:solidFill>
              </a:rPr>
              <a:t> 28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2017, Brussels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5810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prof. V. </a:t>
            </a:r>
            <a:r>
              <a:rPr lang="en-US" sz="1200" dirty="0" err="1">
                <a:solidFill>
                  <a:schemeClr val="bg1"/>
                </a:solidFill>
              </a:rPr>
              <a:t>Tabara</a:t>
            </a:r>
            <a:r>
              <a:rPr lang="en-US" sz="1200" dirty="0">
                <a:solidFill>
                  <a:schemeClr val="bg1"/>
                </a:solidFill>
              </a:rPr>
              <a:t>, AAFS, Romania</a:t>
            </a: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o-RO" smtClean="0"/>
              <a:t>4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38376"/>
            <a:ext cx="9509760" cy="12334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THANK YOU FOR YOUR ATTENTION!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800" y="65810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</a:rPr>
              <a:t>UEAA </a:t>
            </a:r>
            <a:r>
              <a:rPr lang="ro-RO" sz="1200" dirty="0" err="1">
                <a:solidFill>
                  <a:schemeClr val="bg1"/>
                </a:solidFill>
              </a:rPr>
              <a:t>meeting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</a:t>
            </a:r>
            <a:r>
              <a:rPr lang="ro-RO" sz="1200" dirty="0" err="1">
                <a:solidFill>
                  <a:schemeClr val="bg1"/>
                </a:solidFill>
              </a:rPr>
              <a:t>September</a:t>
            </a:r>
            <a:r>
              <a:rPr lang="ro-RO" sz="1200" dirty="0">
                <a:solidFill>
                  <a:schemeClr val="bg1"/>
                </a:solidFill>
              </a:rPr>
              <a:t> 28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ro-RO" sz="1200" dirty="0">
                <a:solidFill>
                  <a:schemeClr val="bg1"/>
                </a:solidFill>
              </a:rPr>
              <a:t> 2017, Brussels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581001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prof. V. </a:t>
            </a:r>
            <a:r>
              <a:rPr lang="en-US" sz="1200" dirty="0" err="1">
                <a:solidFill>
                  <a:schemeClr val="bg1"/>
                </a:solidFill>
              </a:rPr>
              <a:t>Tabara</a:t>
            </a:r>
            <a:r>
              <a:rPr lang="en-US" sz="1200" dirty="0">
                <a:solidFill>
                  <a:schemeClr val="bg1"/>
                </a:solidFill>
              </a:rPr>
              <a:t>, AAFS, Romania</a:t>
            </a: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o-RO" smtClean="0"/>
              <a:t>5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17271.potx" id="{FAD70E18-2F21-4BAE-983F-13051C6D1C17}" vid="{4B4DF9DC-15EC-4671-A52A-56A08B977F1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 presentation (widescreen)</Template>
  <TotalTime>401</TotalTime>
  <Words>393</Words>
  <Application>Microsoft Office PowerPoint</Application>
  <PresentationFormat>Grand écran</PresentationFormat>
  <Paragraphs>39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Corbel</vt:lpstr>
      <vt:lpstr>Euphemia</vt:lpstr>
      <vt:lpstr>Wingdings</vt:lpstr>
      <vt:lpstr>Banded Design Blue 16x9</vt:lpstr>
      <vt:lpstr>THE STANDPOINT  OF THE ACADEMY OF AGRICULTURAL AND FORESTRY SCIENCES OF ROMANIA  ON THE  MODERNIZATION AND SIMPLIFICATION OF THE COMMON AGRICULTURAL POLICY (CAP)</vt:lpstr>
      <vt:lpstr>The Common Agricultural Policy (CAP) should continue in 2021-2027 taking into account the following aspects:</vt:lpstr>
      <vt:lpstr>Présentation PowerPoint</vt:lpstr>
      <vt:lpstr>Présentation PowerPoint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STANDPOINT  OF THE ACADEMY OF AGRICULTURAL AND FORESTRY SCIENCES OF ROMANIA  ON THE  MODERNIZATION AND SIMPLIFICATION OF THE COMMON AGRICULTURAL POLICY (CAP)</dc:title>
  <dc:creator>Cipriana</dc:creator>
  <cp:lastModifiedBy>Michel</cp:lastModifiedBy>
  <cp:revision>31</cp:revision>
  <cp:lastPrinted>2017-09-26T10:20:33Z</cp:lastPrinted>
  <dcterms:created xsi:type="dcterms:W3CDTF">2017-09-25T10:18:18Z</dcterms:created>
  <dcterms:modified xsi:type="dcterms:W3CDTF">2017-09-26T16:51:33Z</dcterms:modified>
</cp:coreProperties>
</file>