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2" r:id="rId10"/>
    <p:sldId id="263" r:id="rId11"/>
    <p:sldId id="267" r:id="rId12"/>
    <p:sldId id="268" r:id="rId13"/>
    <p:sldId id="270" r:id="rId14"/>
    <p:sldId id="271" r:id="rId15"/>
    <p:sldId id="266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33" autoAdjust="0"/>
  </p:normalViewPr>
  <p:slideViewPr>
    <p:cSldViewPr snapToGrid="0" showGuides="1">
      <p:cViewPr varScale="1">
        <p:scale>
          <a:sx n="75" d="100"/>
          <a:sy n="75" d="100"/>
        </p:scale>
        <p:origin x="90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D5671E-DDFB-5701-3190-A44A7D0F0A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227E2C-5D84-6FD9-CB76-21C87FD7D8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D9C21-5636-40A2-9A6A-3B23AD40EE69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DC58ED-12F0-E969-92D1-F47C565B85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13079-A219-FE63-2EA1-E0F72A416E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AFC26-1810-4005-B712-7D5C5999CD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734968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3507D-5B90-4610-F7A1-515B5CFF7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249E7-CA23-CDFB-E7A9-14302AAF0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F3131-96E9-0B12-5435-0A2E85D4AD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1DF25-800E-4980-3D90-D7A5BF464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0D816-DC82-DDEB-12D6-D3504BA62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659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19973-9439-17A6-76D3-7885A9547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B624E-D768-FFF4-8906-783DFF687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A35CB-31FE-2407-AB38-DDD9CCBF5A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18A10-58C6-4E57-84BF-73A9E75FF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EE4B6-2C5E-762D-9EC9-2F52F4DB2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745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8808-8234-A4A4-0499-A00D4B4C6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2D76C-0D75-5D49-BDFB-74148027B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2D43E-F7E3-3DAC-11AC-F88A877C5B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75CE6-E39B-76C9-3350-05E395998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352F5-6139-517B-2D5B-1171D29E3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3292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63F7B-2122-0E2F-806F-998156A43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08034-EE5D-85CF-D773-B2AAB156B8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084174-65C5-9AF8-3CB3-28F8096BD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69B06-D715-B0E8-817D-DFD3802989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B89BA-4DE4-78F5-8781-1F2105BFB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8C423-4640-4D36-0781-94F7893A2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565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EFF86-A8BE-AEF4-22F4-507388622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71326-45FB-FC13-E951-14466FE22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AC6BF-CE9C-538E-A656-5FC74C415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F41F4F-9BC3-17C4-14C2-BC82033581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22953C-1B2E-8F68-01CD-7A5750499E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6E53F2-33A0-CDA0-2EA9-AA99B28B4A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DFDA07-CE9C-BF4F-CC88-8C16C4F6D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E54963-445C-918D-C992-902394EE1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4398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FAEA2-ED22-7A2E-E9C4-179B23538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0000B0-5F63-6EF8-2AF0-C947A06858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EAB6F-7E5D-61F5-B423-1721C1457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C37CF7-8665-FEA2-81B0-8B8954751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500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E7B4B2-BE49-BEBA-DEDE-C66A98BDB9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92D248-D6C6-C961-97D5-1FC788B1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541F8-7F70-EF08-7C10-3CCED5A1C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766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F984-6066-BCE7-A950-127256794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9B813-BE21-F87D-B465-04E7C1265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89357-4421-2110-0A5B-68AAFF2D8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C9A12-2005-7736-3426-EC98AA2CD2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5CC9F-5F49-C6AA-37CA-1B6E68576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A6CBFF-09D6-0021-F517-67706047B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878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65666-99DA-C396-A091-781DB2C00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050A32-9BB5-39DE-F02D-041877E66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456EB-732F-DE30-A91F-30FC3C081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8AF863-3628-4881-2AB0-0311E259EB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E843E2-51B0-1EBE-5FE1-D2A6E98E1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DFBFC-C469-258E-7FC6-BD3F38AC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04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BA078-53D2-7D6D-D6BA-47FDE15A1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41CF83-D991-D8C5-49AE-A4E348A23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8E442-C26C-5B6B-BD83-9EAD6C7EA0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9745C-8CDB-5D89-5A31-F25056739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BAE-A7BE-F6C5-ED12-0E29DE4B5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928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5BFA14-C2D6-FD01-A66F-2B1A11F9F6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69FE05-6D88-D97E-5C09-78A1F0E6C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F3B19-2507-A10A-E1BD-4183E20F17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C70C0-65B4-411E-9C72-95784B6BBD25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B6028-E4AD-CC7D-8A25-9A3938558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9F634-FE48-4A99-2BBB-E43CEFEB2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2EA35B-5D44-4B65-90D2-0E1D1D5359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200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B380-796B-4C69-D6C6-82DCE6737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75D063-434F-A2EC-89E1-93C69D16C16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1"/>
            <a:ext cx="1219200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88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0C500EB-71BB-29E7-16F9-8D25C379764C}"/>
              </a:ext>
            </a:extLst>
          </p:cNvPr>
          <p:cNvSpPr txBox="1">
            <a:spLocks/>
          </p:cNvSpPr>
          <p:nvPr/>
        </p:nvSpPr>
        <p:spPr>
          <a:xfrm>
            <a:off x="1307305" y="4355350"/>
            <a:ext cx="9577387" cy="6286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ea typeface="+mj-ea"/>
                <a:cs typeface="+mj-cs"/>
              </a:rPr>
              <a:t>Proposed U</a:t>
            </a:r>
            <a:r>
              <a:rPr lang="en-US" b="1" dirty="0">
                <a:solidFill>
                  <a:srgbClr val="002060"/>
                </a:solidFill>
              </a:rPr>
              <a:t>EAA Priorities and Activities for 2026-2028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6A1A59CE-C866-154C-FE29-9D9AD3C1DCD6}"/>
              </a:ext>
            </a:extLst>
          </p:cNvPr>
          <p:cNvSpPr txBox="1">
            <a:spLocks/>
          </p:cNvSpPr>
          <p:nvPr/>
        </p:nvSpPr>
        <p:spPr>
          <a:xfrm>
            <a:off x="788504" y="2302325"/>
            <a:ext cx="10614991" cy="1487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7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de-DE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3th </a:t>
            </a:r>
            <a:r>
              <a:rPr lang="sk-SK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Assembly</a:t>
            </a:r>
          </a:p>
          <a:p>
            <a:pPr algn="ctr"/>
            <a:r>
              <a:rPr lang="de-DE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September 2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3600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sk-SK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202</a:t>
            </a:r>
            <a:r>
              <a:rPr lang="de-DE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sk-SK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Tirana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Albania</a:t>
            </a:r>
            <a:endParaRPr lang="sk-SK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B63F45-0701-F7AE-073E-875C7B1DBFD3}"/>
              </a:ext>
            </a:extLst>
          </p:cNvPr>
          <p:cNvSpPr txBox="1"/>
          <p:nvPr/>
        </p:nvSpPr>
        <p:spPr>
          <a:xfrm>
            <a:off x="410638" y="5846544"/>
            <a:ext cx="11515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Prof. Dr. NAZIM GRUDA                                                                          			       Prof. Dr. Simone Orlandini</a:t>
            </a:r>
          </a:p>
          <a:p>
            <a:r>
              <a:rPr lang="en-US" b="1" dirty="0"/>
              <a:t>       ASA - Albania 			                                                                                           Accademia </a:t>
            </a:r>
            <a:r>
              <a:rPr lang="en-US" b="1" dirty="0" err="1"/>
              <a:t>dei</a:t>
            </a:r>
            <a:r>
              <a:rPr lang="en-US" b="1" dirty="0"/>
              <a:t> </a:t>
            </a:r>
            <a:r>
              <a:rPr lang="en-US" b="1" dirty="0" err="1"/>
              <a:t>Georgofili</a:t>
            </a:r>
            <a:r>
              <a:rPr lang="en-US" b="1" dirty="0"/>
              <a:t>, Italy</a:t>
            </a:r>
          </a:p>
        </p:txBody>
      </p:sp>
    </p:spTree>
    <p:extLst>
      <p:ext uri="{BB962C8B-B14F-4D97-AF65-F5344CB8AC3E}">
        <p14:creationId xmlns:p14="http://schemas.microsoft.com/office/powerpoint/2010/main" val="1164406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66FD74C-1CA8-2F66-7824-701645930D84}"/>
              </a:ext>
            </a:extLst>
          </p:cNvPr>
          <p:cNvSpPr txBox="1">
            <a:spLocks/>
          </p:cNvSpPr>
          <p:nvPr/>
        </p:nvSpPr>
        <p:spPr bwMode="grayWhite">
          <a:xfrm>
            <a:off x="539764" y="3694781"/>
            <a:ext cx="5067300" cy="29498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Clr>
                <a:srgbClr val="002060"/>
              </a:buClr>
              <a:buFont typeface="Arial" panose="020B0604020202020204" pitchFamily="34" charset="0"/>
              <a:buNone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A strong European scientific community advancing sustainable and resilient agriculture, food systems, and natural resource management.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0FD94CF-599C-F3F1-9E56-C857443B9FA9}"/>
              </a:ext>
            </a:extLst>
          </p:cNvPr>
          <p:cNvSpPr txBox="1">
            <a:spLocks/>
          </p:cNvSpPr>
          <p:nvPr/>
        </p:nvSpPr>
        <p:spPr bwMode="grayWhite">
          <a:xfrm>
            <a:off x="6828826" y="3710778"/>
            <a:ext cx="5067299" cy="263048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rgbClr val="FFFF00"/>
              </a:buClr>
              <a:buFont typeface="Arial" panose="020B0604020202020204" pitchFamily="34" charset="0"/>
              <a:buNone/>
            </a:pP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To advance applied science in agriculture, food, and nature across Europe through collaboration, innovation, and knowledge exchange, addressing major European challenges and connecting science, policy, and practice.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3DB930-1B9A-8D1F-7559-F4BF58E3E607}"/>
              </a:ext>
            </a:extLst>
          </p:cNvPr>
          <p:cNvSpPr txBox="1"/>
          <p:nvPr/>
        </p:nvSpPr>
        <p:spPr>
          <a:xfrm>
            <a:off x="1402363" y="2391792"/>
            <a:ext cx="3108960" cy="3657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400" b="1" dirty="0"/>
              <a:t>VISION &amp; MISSION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EFAF90-4D7B-43F8-1948-B9C93B09FDD1}"/>
              </a:ext>
            </a:extLst>
          </p:cNvPr>
          <p:cNvSpPr txBox="1"/>
          <p:nvPr/>
        </p:nvSpPr>
        <p:spPr>
          <a:xfrm>
            <a:off x="587092" y="3155596"/>
            <a:ext cx="190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VISION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B2AD17-8A48-EEBF-1EA4-4A849DA0A1EC}"/>
              </a:ext>
            </a:extLst>
          </p:cNvPr>
          <p:cNvSpPr txBox="1"/>
          <p:nvPr/>
        </p:nvSpPr>
        <p:spPr>
          <a:xfrm>
            <a:off x="6828826" y="3135276"/>
            <a:ext cx="190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MISSION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B18D811-2360-B788-6173-A0FE8F0F2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64" y="2197643"/>
            <a:ext cx="739274" cy="75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27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267712"/>
            <a:ext cx="502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F29200"/>
                </a:solidFill>
                <a:latin typeface="Arial"/>
              </a:rPr>
              <a:t>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" y="2212848"/>
            <a:ext cx="106984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21212"/>
                </a:solidFill>
                <a:latin typeface="Arial"/>
              </a:rPr>
              <a:t>FROM CONTINUITY TO 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907792"/>
            <a:ext cx="106984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121212"/>
                </a:solidFill>
                <a:latin typeface="Arial"/>
              </a:rPr>
              <a:t>The 2026–2028 programme builds on the 2024–2026 UEAA programme and aligns with European and global sustainability goals.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794760"/>
            <a:ext cx="3246120" cy="1508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3941064"/>
            <a:ext cx="2843784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dirty="0">
                <a:solidFill>
                  <a:srgbClr val="062B73"/>
                </a:solidFill>
                <a:latin typeface="Arial"/>
              </a:rPr>
              <a:t>Scientific platform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4361688"/>
            <a:ext cx="2928112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dirty="0">
                <a:solidFill>
                  <a:srgbClr val="121212"/>
                </a:solidFill>
                <a:latin typeface="Arial"/>
              </a:rPr>
              <a:t>Connect academies and experts across Europe.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8688" y="3794760"/>
            <a:ext cx="3246120" cy="1508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49216" y="3941064"/>
            <a:ext cx="2843784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dirty="0">
                <a:solidFill>
                  <a:srgbClr val="062B73"/>
                </a:solidFill>
                <a:latin typeface="Arial"/>
              </a:rPr>
              <a:t>Science–policy bridge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8736" y="4331208"/>
            <a:ext cx="2999232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dirty="0">
                <a:solidFill>
                  <a:srgbClr val="121212"/>
                </a:solidFill>
                <a:latin typeface="Arial"/>
              </a:rPr>
              <a:t>Translate scientific evidence into policy and practice.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5536" y="3794760"/>
            <a:ext cx="3246120" cy="15087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35696" y="3910584"/>
            <a:ext cx="324612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dirty="0">
                <a:solidFill>
                  <a:srgbClr val="062B73"/>
                </a:solidFill>
                <a:latin typeface="Arial"/>
              </a:rPr>
              <a:t>Evidence-based decisions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4304" y="4351528"/>
            <a:ext cx="3104896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dirty="0">
                <a:solidFill>
                  <a:srgbClr val="121212"/>
                </a:solidFill>
                <a:latin typeface="Arial"/>
              </a:rPr>
              <a:t>Support resilient, sustainable</a:t>
            </a:r>
            <a:r>
              <a:rPr lang="de-DE" sz="1700" b="0" dirty="0">
                <a:solidFill>
                  <a:srgbClr val="121212"/>
                </a:solidFill>
                <a:latin typeface="Arial"/>
              </a:rPr>
              <a:t>,</a:t>
            </a:r>
            <a:r>
              <a:rPr sz="1700" b="0" dirty="0">
                <a:solidFill>
                  <a:srgbClr val="121212"/>
                </a:solidFill>
                <a:latin typeface="Arial"/>
              </a:rPr>
              <a:t> and competitive systems.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4568" y="5733288"/>
            <a:ext cx="1069848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 dirty="0">
                <a:solidFill>
                  <a:srgbClr val="062B73"/>
                </a:solidFill>
                <a:latin typeface="Arial"/>
              </a:rPr>
              <a:t>Aligned with EU strategic objectives and the UN 2030 Agenda for Sustainable 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528" y="6448079"/>
            <a:ext cx="67665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3D5F8F"/>
                </a:solidFill>
                <a:latin typeface="Arial"/>
              </a:rPr>
              <a:t>UEAA • Proposed Priorities and Activities 2026–2028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2120" y="2267712"/>
            <a:ext cx="502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 dirty="0">
                <a:solidFill>
                  <a:srgbClr val="F29200"/>
                </a:solidFill>
                <a:latin typeface="Arial"/>
              </a:rPr>
              <a:t>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1400" y="2290397"/>
            <a:ext cx="1069848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dirty="0">
                <a:solidFill>
                  <a:srgbClr val="121212"/>
                </a:solidFill>
                <a:latin typeface="Arial"/>
              </a:rPr>
              <a:t>OUR ROLE FOR A SUSTAINABLE AGRICULTURAL 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13020" y="2910824"/>
            <a:ext cx="1371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62B73"/>
                </a:solidFill>
                <a:latin typeface="Arial"/>
              </a:rPr>
              <a:t>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35960"/>
            <a:ext cx="1060704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dirty="0">
                <a:solidFill>
                  <a:srgbClr val="121212"/>
                </a:solidFill>
                <a:latin typeface="Arial"/>
              </a:rPr>
              <a:t>Promote sustainable agricultural practices that enhance productivity, resilience and environmental health.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9544" y="4069080"/>
            <a:ext cx="3186176" cy="18679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421538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29200"/>
                </a:solidFill>
                <a:latin typeface="Arial"/>
              </a:rPr>
              <a:t>Policy advocacy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4636008"/>
            <a:ext cx="2843784" cy="8595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21212"/>
                </a:solidFill>
                <a:latin typeface="Arial"/>
              </a:rPr>
              <a:t>Advance science-based policies for sustainability, competitiveness, food security and innovation.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79544" y="4069080"/>
            <a:ext cx="3186176" cy="18679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8416" y="4215384"/>
            <a:ext cx="2996184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F29200"/>
                </a:solidFill>
                <a:latin typeface="Arial"/>
              </a:rPr>
              <a:t>Research &amp; collaboration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0928" y="4652264"/>
            <a:ext cx="2923032" cy="107721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21212"/>
                </a:solidFill>
                <a:latin typeface="Arial"/>
              </a:rPr>
              <a:t>Link academia, policymakers</a:t>
            </a:r>
            <a:r>
              <a:rPr lang="de-DE" sz="1600" b="0" dirty="0">
                <a:solidFill>
                  <a:srgbClr val="121212"/>
                </a:solidFill>
                <a:latin typeface="Arial"/>
              </a:rPr>
              <a:t>,</a:t>
            </a:r>
            <a:r>
              <a:rPr sz="1600" b="0" dirty="0">
                <a:solidFill>
                  <a:srgbClr val="121212"/>
                </a:solidFill>
                <a:latin typeface="Arial"/>
              </a:rPr>
              <a:t> and the agricultural sector around sustainable agriculture.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52384" y="4069080"/>
            <a:ext cx="3186176" cy="18897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64144" y="421538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F29200"/>
                </a:solidFill>
                <a:latin typeface="Arial"/>
              </a:rPr>
              <a:t>Support for farmers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4144" y="4636008"/>
            <a:ext cx="2843784" cy="8595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21212"/>
                </a:solidFill>
                <a:latin typeface="Arial"/>
              </a:rPr>
              <a:t>Improve access to knowledge, resources and funding while strengthening resilience and fair returns.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9888" y="6547104"/>
            <a:ext cx="67665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3D5F8F"/>
                </a:solidFill>
                <a:latin typeface="Arial"/>
              </a:rPr>
              <a:t>UEAA • Proposed Priorities and Activities 2026–2028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267712"/>
            <a:ext cx="502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F29200"/>
                </a:solidFill>
                <a:latin typeface="Arial"/>
              </a:rPr>
              <a:t>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" y="2212848"/>
            <a:ext cx="1069848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21212"/>
                </a:solidFill>
                <a:latin typeface="Arial"/>
              </a:rPr>
              <a:t>CROSS-CUTTING THEMES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3063240"/>
            <a:ext cx="4983480" cy="1234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78408" y="3209544"/>
            <a:ext cx="45811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62B73"/>
                </a:solidFill>
                <a:latin typeface="Arial"/>
              </a:rPr>
              <a:t>Climate change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8" y="3630168"/>
            <a:ext cx="458114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21212"/>
                </a:solidFill>
                <a:latin typeface="Arial"/>
              </a:rPr>
              <a:t>Adaptation and mitigation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3063240"/>
            <a:ext cx="4983480" cy="1234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73368" y="3209544"/>
            <a:ext cx="45811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62B73"/>
                </a:solidFill>
                <a:latin typeface="Arial"/>
              </a:rPr>
              <a:t>Food security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3368" y="3630168"/>
            <a:ext cx="458114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21212"/>
                </a:solidFill>
                <a:latin typeface="Arial"/>
              </a:rPr>
              <a:t>Nutrition and resilient food systems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709160"/>
            <a:ext cx="4983480" cy="1234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8408" y="4855464"/>
            <a:ext cx="45811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62B73"/>
                </a:solidFill>
                <a:latin typeface="Arial"/>
              </a:rPr>
              <a:t>Biodiversity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5276088"/>
            <a:ext cx="458114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21212"/>
                </a:solidFill>
                <a:latin typeface="Arial"/>
              </a:rPr>
              <a:t>Ecosystem services and natural resources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4709160"/>
            <a:ext cx="4983480" cy="1234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73368" y="4855464"/>
            <a:ext cx="45811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62B73"/>
                </a:solidFill>
                <a:latin typeface="Arial"/>
              </a:rPr>
              <a:t>Capacity building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5276088"/>
            <a:ext cx="458114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121212"/>
                </a:solidFill>
                <a:latin typeface="Arial"/>
              </a:rPr>
              <a:t>Education, training and knowledge exchange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368" y="6475984"/>
            <a:ext cx="67665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3D5F8F"/>
                </a:solidFill>
                <a:latin typeface="Arial"/>
              </a:rPr>
              <a:t>UEAA • Proposed Priorities and Activities 2026–2028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600" y="2206752"/>
            <a:ext cx="502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 dirty="0">
                <a:solidFill>
                  <a:srgbClr val="F29200"/>
                </a:solidFill>
                <a:latin typeface="Arial"/>
              </a:rPr>
              <a:t>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0672" y="2212848"/>
            <a:ext cx="6449568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121212"/>
                </a:solidFill>
                <a:latin typeface="Arial"/>
              </a:rPr>
              <a:t>UEAA PRIORITIES AND 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0672" y="2848710"/>
            <a:ext cx="4275328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200" b="1" dirty="0">
                <a:solidFill>
                  <a:srgbClr val="062B73"/>
                </a:solidFill>
                <a:latin typeface="Arial"/>
              </a:rPr>
              <a:t>Four priorities for 2026–2028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3540760"/>
            <a:ext cx="8503920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11680" y="3577336"/>
            <a:ext cx="8138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900" b="1" dirty="0">
                <a:solidFill>
                  <a:srgbClr val="121212"/>
                </a:solidFill>
                <a:latin typeface="Arial"/>
              </a:rPr>
              <a:t>1 </a:t>
            </a:r>
            <a:r>
              <a:rPr lang="en-US" sz="1900" b="1" dirty="0">
                <a:solidFill>
                  <a:srgbClr val="121212"/>
                </a:solidFill>
                <a:latin typeface="Arial"/>
              </a:rPr>
              <a:t>Strengthen political influence in the EU</a:t>
            </a:r>
            <a:endParaRPr sz="19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28800" y="5621528"/>
            <a:ext cx="8503920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011680" y="5658104"/>
            <a:ext cx="8138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de-DE" sz="1900" b="1" dirty="0">
                <a:solidFill>
                  <a:srgbClr val="121212"/>
                </a:solidFill>
                <a:latin typeface="Arial"/>
              </a:rPr>
              <a:t>4</a:t>
            </a:r>
            <a:r>
              <a:rPr sz="1900" b="1" dirty="0">
                <a:solidFill>
                  <a:srgbClr val="121212"/>
                </a:solidFill>
                <a:latin typeface="Arial"/>
              </a:rPr>
              <a:t>  Engage young scientists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28800" y="4258056"/>
            <a:ext cx="8503920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011680" y="4294632"/>
            <a:ext cx="8138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900" b="1" dirty="0">
                <a:solidFill>
                  <a:srgbClr val="121212"/>
                </a:solidFill>
                <a:latin typeface="Arial"/>
              </a:rPr>
              <a:t>2 Support European </a:t>
            </a:r>
            <a:r>
              <a:rPr lang="de-DE" sz="1900" b="1" dirty="0" err="1">
                <a:solidFill>
                  <a:srgbClr val="121212"/>
                </a:solidFill>
                <a:latin typeface="Arial"/>
              </a:rPr>
              <a:t>academies</a:t>
            </a:r>
            <a:endParaRPr sz="19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828800" y="4916424"/>
            <a:ext cx="8503920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011680" y="4953000"/>
            <a:ext cx="81381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900" b="1" dirty="0">
                <a:solidFill>
                  <a:srgbClr val="121212"/>
                </a:solidFill>
                <a:latin typeface="Arial"/>
              </a:rPr>
              <a:t>3 </a:t>
            </a:r>
            <a:r>
              <a:rPr lang="de-DE" sz="1900" b="1" dirty="0" err="1">
                <a:solidFill>
                  <a:srgbClr val="121212"/>
                </a:solidFill>
                <a:latin typeface="Arial"/>
              </a:rPr>
              <a:t>Expand</a:t>
            </a:r>
            <a:r>
              <a:rPr lang="de-DE" sz="1900" b="1" dirty="0">
                <a:solidFill>
                  <a:srgbClr val="121212"/>
                </a:solidFill>
                <a:latin typeface="Arial"/>
              </a:rPr>
              <a:t> UEAA </a:t>
            </a:r>
            <a:r>
              <a:rPr lang="de-DE" sz="1900" b="1" dirty="0" err="1">
                <a:solidFill>
                  <a:srgbClr val="121212"/>
                </a:solidFill>
                <a:latin typeface="Arial"/>
              </a:rPr>
              <a:t>membership</a:t>
            </a:r>
            <a:endParaRPr sz="19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3248" y="6445504"/>
            <a:ext cx="67665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3D5F8F"/>
                </a:solidFill>
                <a:latin typeface="Arial"/>
              </a:rPr>
              <a:t>UEAA • Proposed Priorities and Activities 2026–2028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97510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21792" y="2212848"/>
            <a:ext cx="1508760" cy="438912"/>
          </a:xfrm>
          <a:prstGeom prst="roundRect">
            <a:avLst/>
          </a:prstGeom>
          <a:solidFill>
            <a:srgbClr val="062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2246188"/>
            <a:ext cx="150876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FFFFFF"/>
                </a:solidFill>
                <a:latin typeface="Arial"/>
              </a:rPr>
              <a:t>PRIORITY </a:t>
            </a:r>
            <a:r>
              <a:rPr lang="de-DE" sz="1700" b="1" dirty="0">
                <a:solidFill>
                  <a:srgbClr val="FFFFFF"/>
                </a:solidFill>
                <a:latin typeface="Arial"/>
              </a:rPr>
              <a:t>1</a:t>
            </a:r>
            <a:endParaRPr sz="1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1720" y="2212848"/>
            <a:ext cx="8686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21212"/>
                </a:solidFill>
                <a:latin typeface="Arial"/>
              </a:rPr>
              <a:t>STRENGTHENING POLITICAL INFLUENCE IN THE EU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75712"/>
            <a:ext cx="1188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62B73"/>
                </a:solidFill>
                <a:latin typeface="Arial"/>
              </a:rPr>
              <a:t>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086608"/>
            <a:ext cx="1051560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121212"/>
                </a:solidFill>
                <a:latin typeface="Arial"/>
              </a:rPr>
              <a:t>Increase UEAA’s political weight and ensure that applied science contributes to EU policy.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240" y="3865880"/>
            <a:ext cx="3541776" cy="17830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5168" y="401218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F29200"/>
                </a:solidFill>
                <a:latin typeface="Arial"/>
              </a:rPr>
              <a:t>EU engagement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5008" y="4432808"/>
            <a:ext cx="3462528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121212"/>
                </a:solidFill>
                <a:latin typeface="Arial"/>
              </a:rPr>
              <a:t>Build stronger relationships with key European institutions and contribute to 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the </a:t>
            </a:r>
            <a:r>
              <a:rPr lang="de-DE" sz="1500" b="1" dirty="0">
                <a:solidFill>
                  <a:srgbClr val="121212"/>
                </a:solidFill>
                <a:latin typeface="Arial"/>
              </a:rPr>
              <a:t>Common Agricultural Policy</a:t>
            </a:r>
          </a:p>
          <a:p>
            <a:pPr algn="l"/>
            <a:r>
              <a:rPr lang="de-DE" sz="1500" b="0" dirty="0">
                <a:solidFill>
                  <a:srgbClr val="121212"/>
                </a:solidFill>
                <a:latin typeface="Arial"/>
              </a:rPr>
              <a:t>(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CAP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)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 discussions.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85488" y="3865880"/>
            <a:ext cx="3541776" cy="17830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64736" y="401218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F29200"/>
                </a:solidFill>
                <a:latin typeface="Arial"/>
              </a:rPr>
              <a:t>Innovation dialogue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6288" y="4432808"/>
            <a:ext cx="3490976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121212"/>
                </a:solidFill>
                <a:latin typeface="Arial"/>
              </a:rPr>
              <a:t>Promote research innovations, including </a:t>
            </a:r>
            <a:r>
              <a:rPr sz="1500" b="1" dirty="0">
                <a:solidFill>
                  <a:srgbClr val="121212"/>
                </a:solidFill>
                <a:latin typeface="Arial"/>
              </a:rPr>
              <a:t>genome editing 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and other novel technologies, in dialogue with the European Commission.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5536" y="3865880"/>
            <a:ext cx="3541776" cy="17830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26704" y="401218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29200"/>
                </a:solidFill>
                <a:latin typeface="Arial"/>
              </a:rPr>
              <a:t>Strategic priorities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6704" y="4432808"/>
            <a:ext cx="3247136" cy="12464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500" b="0" dirty="0">
                <a:solidFill>
                  <a:srgbClr val="121212"/>
                </a:solidFill>
                <a:latin typeface="Arial"/>
              </a:rPr>
              <a:t>Contribute expertise </a:t>
            </a:r>
            <a:r>
              <a:rPr lang="en-US" sz="1500" dirty="0">
                <a:solidFill>
                  <a:srgbClr val="121212"/>
                </a:solidFill>
                <a:latin typeface="Arial"/>
              </a:rPr>
              <a:t>in sustainable </a:t>
            </a:r>
            <a:r>
              <a:rPr lang="en-US" sz="1500" b="1" dirty="0">
                <a:solidFill>
                  <a:srgbClr val="121212"/>
                </a:solidFill>
                <a:latin typeface="Arial"/>
              </a:rPr>
              <a:t>water management</a:t>
            </a:r>
            <a:r>
              <a:rPr lang="en-US" sz="1500" dirty="0">
                <a:solidFill>
                  <a:srgbClr val="121212"/>
                </a:solidFill>
                <a:latin typeface="Arial"/>
              </a:rPr>
              <a:t>, climate adaptation, and EU strategies for agriculture, food, nature,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 and forests.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3192" y="6445504"/>
            <a:ext cx="67665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3D5F8F"/>
                </a:solidFill>
                <a:latin typeface="Arial"/>
              </a:rPr>
              <a:t>UEAA • Proposed Priorities and Activities 2026–2028</a:t>
            </a:r>
          </a:p>
        </p:txBody>
      </p:sp>
      <p:pic>
        <p:nvPicPr>
          <p:cNvPr id="18" name="Picture 17" descr="CAP, Common Agricultural Policy Symbol Stock Illustration - Illustration of agriculture, nature: 204610063">
            <a:extLst>
              <a:ext uri="{FF2B5EF4-FFF2-40B4-BE49-F238E27FC236}">
                <a16:creationId xmlns:a16="http://schemas.microsoft.com/office/drawing/2014/main" id="{FD5E9DDA-26B2-2258-E2D7-8B455E6E5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178" y="5228081"/>
            <a:ext cx="1142535" cy="1142535"/>
          </a:xfrm>
          <a:prstGeom prst="rect">
            <a:avLst/>
          </a:prstGeom>
        </p:spPr>
      </p:pic>
      <p:pic>
        <p:nvPicPr>
          <p:cNvPr id="19" name="Picture 18" descr="Gene editing - Free icons">
            <a:extLst>
              <a:ext uri="{FF2B5EF4-FFF2-40B4-BE49-F238E27FC236}">
                <a16:creationId xmlns:a16="http://schemas.microsoft.com/office/drawing/2014/main" id="{A0681183-0DE3-AE61-A989-33B2E749B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578" y="5339843"/>
            <a:ext cx="1083497" cy="9937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Picture 19" descr="Water management - Free icons">
            <a:extLst>
              <a:ext uri="{FF2B5EF4-FFF2-40B4-BE49-F238E27FC236}">
                <a16:creationId xmlns:a16="http://schemas.microsoft.com/office/drawing/2014/main" id="{D9A22BCF-B303-6D13-F5D7-28F00A71B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9600" y="5365041"/>
            <a:ext cx="972541" cy="97382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97510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14832" y="2212848"/>
            <a:ext cx="1508760" cy="438912"/>
          </a:xfrm>
          <a:prstGeom prst="roundRect">
            <a:avLst/>
          </a:prstGeom>
          <a:solidFill>
            <a:srgbClr val="062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14832" y="2246188"/>
            <a:ext cx="150876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FFFFFF"/>
                </a:solidFill>
                <a:latin typeface="Arial"/>
              </a:rPr>
              <a:t>PRIORITY </a:t>
            </a:r>
            <a:r>
              <a:rPr lang="de-DE" sz="1700" b="1" dirty="0">
                <a:solidFill>
                  <a:srgbClr val="FFFFFF"/>
                </a:solidFill>
                <a:latin typeface="Arial"/>
              </a:rPr>
              <a:t>2</a:t>
            </a:r>
            <a:endParaRPr sz="1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2840" y="2212848"/>
            <a:ext cx="8686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dirty="0">
                <a:solidFill>
                  <a:srgbClr val="121212"/>
                </a:solidFill>
                <a:latin typeface="Arial"/>
              </a:rPr>
              <a:t>SUPPORTING EUROPEAN ACADEMIES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907792"/>
            <a:ext cx="1188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62B73"/>
                </a:solidFill>
                <a:latin typeface="Arial"/>
              </a:rPr>
              <a:t>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18688"/>
            <a:ext cx="1051560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21212"/>
                </a:solidFill>
                <a:latin typeface="Arial"/>
              </a:rPr>
              <a:t>Support member academies and advocate for their role in scientific research.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069080"/>
            <a:ext cx="3246120" cy="16459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1464" y="4215384"/>
            <a:ext cx="2985008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62B73"/>
                </a:solidFill>
                <a:latin typeface="Arial"/>
              </a:rPr>
              <a:t>Research collaboration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1464" y="4636008"/>
            <a:ext cx="2985008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121212"/>
                </a:solidFill>
                <a:latin typeface="Arial"/>
              </a:rPr>
              <a:t>Strengthen existing UEAA electronic Working Groups</a:t>
            </a:r>
            <a:r>
              <a:rPr lang="de-DE" sz="1500" dirty="0">
                <a:solidFill>
                  <a:srgbClr val="121212"/>
                </a:solidFill>
                <a:latin typeface="Arial"/>
              </a:rPr>
              <a:t>;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 create 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a </a:t>
            </a:r>
            <a:r>
              <a:rPr lang="de-DE" sz="1500" b="0" dirty="0" err="1">
                <a:solidFill>
                  <a:srgbClr val="121212"/>
                </a:solidFill>
                <a:latin typeface="Arial"/>
              </a:rPr>
              <a:t>new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 </a:t>
            </a:r>
            <a:r>
              <a:rPr lang="de-DE" sz="1500" b="1" dirty="0" err="1">
                <a:solidFill>
                  <a:srgbClr val="121212"/>
                </a:solidFill>
                <a:latin typeface="Arial"/>
              </a:rPr>
              <a:t>eWG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 to </a:t>
            </a:r>
            <a:r>
              <a:rPr lang="de-DE" sz="1500" b="0" dirty="0" err="1">
                <a:solidFill>
                  <a:srgbClr val="121212"/>
                </a:solidFill>
                <a:latin typeface="Arial"/>
              </a:rPr>
              <a:t>address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 emerging challenges.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68368" y="4069080"/>
            <a:ext cx="3246120" cy="16459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61840" y="4248634"/>
            <a:ext cx="324612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062B73"/>
                </a:solidFill>
                <a:latin typeface="Arial"/>
              </a:rPr>
              <a:t>Knowledge exchange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1840" y="4636008"/>
            <a:ext cx="3152648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500" b="0" dirty="0">
                <a:solidFill>
                  <a:srgbClr val="121212"/>
                </a:solidFill>
                <a:latin typeface="Arial"/>
              </a:rPr>
              <a:t>Facilitate collaboration and exchange among 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the </a:t>
            </a:r>
            <a:r>
              <a:rPr lang="de-DE" sz="1500" dirty="0">
                <a:solidFill>
                  <a:srgbClr val="121212"/>
                </a:solidFill>
                <a:latin typeface="Arial"/>
              </a:rPr>
              <a:t>agricultural 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academies.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4416" y="4069080"/>
            <a:ext cx="3246120" cy="16459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55584" y="421538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62B73"/>
                </a:solidFill>
                <a:latin typeface="Arial"/>
              </a:rPr>
              <a:t>Visibility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5584" y="4636008"/>
            <a:ext cx="2843784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121212"/>
                </a:solidFill>
                <a:latin typeface="Arial"/>
              </a:rPr>
              <a:t>Promote the scientific activities and contributions of UEAA member academies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 (</a:t>
            </a:r>
            <a:r>
              <a:rPr lang="de-DE" sz="1500" b="1" dirty="0">
                <a:solidFill>
                  <a:srgbClr val="121212"/>
                </a:solidFill>
                <a:latin typeface="Arial"/>
              </a:rPr>
              <a:t>Newsletters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)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2448" y="6445504"/>
            <a:ext cx="67665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3D5F8F"/>
                </a:solidFill>
                <a:latin typeface="Arial"/>
              </a:rPr>
              <a:t>UEAA • Proposed Priorities and Activities 2026–2028</a:t>
            </a:r>
          </a:p>
        </p:txBody>
      </p:sp>
      <p:sp>
        <p:nvSpPr>
          <p:cNvPr id="20" name="Rounded Rectangle 7">
            <a:extLst>
              <a:ext uri="{FF2B5EF4-FFF2-40B4-BE49-F238E27FC236}">
                <a16:creationId xmlns:a16="http://schemas.microsoft.com/office/drawing/2014/main" id="{3ABC5877-1398-7005-9055-8A84F7F35436}"/>
              </a:ext>
            </a:extLst>
          </p:cNvPr>
          <p:cNvSpPr/>
          <p:nvPr/>
        </p:nvSpPr>
        <p:spPr>
          <a:xfrm>
            <a:off x="660908" y="5831225"/>
            <a:ext cx="10739628" cy="55095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rgbClr val="FF0000"/>
                </a:solidFill>
              </a:rPr>
              <a:t>Start </a:t>
            </a:r>
            <a:r>
              <a:rPr lang="de-DE" dirty="0" err="1">
                <a:solidFill>
                  <a:srgbClr val="FF0000"/>
                </a:solidFill>
              </a:rPr>
              <a:t>reorganizing</a:t>
            </a:r>
            <a:r>
              <a:rPr lang="de-DE" dirty="0">
                <a:solidFill>
                  <a:srgbClr val="FF0000"/>
                </a:solidFill>
              </a:rPr>
              <a:t> the SC. </a:t>
            </a:r>
            <a:r>
              <a:rPr lang="de-DE" dirty="0" err="1">
                <a:solidFill>
                  <a:srgbClr val="FF0000"/>
                </a:solidFill>
              </a:rPr>
              <a:t>Each</a:t>
            </a:r>
            <a:r>
              <a:rPr lang="de-DE" dirty="0">
                <a:solidFill>
                  <a:srgbClr val="FF0000"/>
                </a:solidFill>
              </a:rPr>
              <a:t> SC </a:t>
            </a:r>
            <a:r>
              <a:rPr lang="de-DE" dirty="0" err="1">
                <a:solidFill>
                  <a:srgbClr val="FF0000"/>
                </a:solidFill>
              </a:rPr>
              <a:t>member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should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take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responsibility</a:t>
            </a:r>
            <a:r>
              <a:rPr lang="de-DE" dirty="0">
                <a:solidFill>
                  <a:srgbClr val="FF0000"/>
                </a:solidFill>
              </a:rPr>
              <a:t> for a </a:t>
            </a:r>
            <a:r>
              <a:rPr lang="de-DE" dirty="0" err="1">
                <a:solidFill>
                  <a:srgbClr val="FF0000"/>
                </a:solidFill>
              </a:rPr>
              <a:t>task</a:t>
            </a:r>
            <a:r>
              <a:rPr lang="de-DE" dirty="0">
                <a:solidFill>
                  <a:srgbClr val="FF0000"/>
                </a:solidFill>
              </a:rPr>
              <a:t>. 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18" name="Picture 17" descr="Hand shake - Free business icons">
            <a:extLst>
              <a:ext uri="{FF2B5EF4-FFF2-40B4-BE49-F238E27FC236}">
                <a16:creationId xmlns:a16="http://schemas.microsoft.com/office/drawing/2014/main" id="{4E1194F8-8DF5-08C1-899A-01A92E444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7205" y="1752322"/>
            <a:ext cx="1684715" cy="1684715"/>
          </a:xfrm>
          <a:prstGeom prst="rect">
            <a:avLst/>
          </a:prstGeom>
        </p:spPr>
      </p:pic>
      <p:pic>
        <p:nvPicPr>
          <p:cNvPr id="19" name="Picture 18" descr="Newsletter - Kostenlose marketing-Icons">
            <a:extLst>
              <a:ext uri="{FF2B5EF4-FFF2-40B4-BE49-F238E27FC236}">
                <a16:creationId xmlns:a16="http://schemas.microsoft.com/office/drawing/2014/main" id="{224C3376-9CB5-FED1-7EC6-493A4FA61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4979" y="5270654"/>
            <a:ext cx="1010921" cy="1010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97510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65632" y="2212848"/>
            <a:ext cx="1508760" cy="438912"/>
          </a:xfrm>
          <a:prstGeom prst="roundRect">
            <a:avLst/>
          </a:prstGeom>
          <a:solidFill>
            <a:srgbClr val="062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06272" y="2246188"/>
            <a:ext cx="150876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FFFFFF"/>
                </a:solidFill>
                <a:latin typeface="Arial"/>
              </a:rPr>
              <a:t>PRIORITY </a:t>
            </a:r>
            <a:r>
              <a:rPr lang="de-DE" sz="1700" b="1" dirty="0">
                <a:solidFill>
                  <a:srgbClr val="FFFFFF"/>
                </a:solidFill>
                <a:latin typeface="Arial"/>
              </a:rPr>
              <a:t>3</a:t>
            </a:r>
            <a:endParaRPr sz="1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5880" y="2212848"/>
            <a:ext cx="8686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21212"/>
                </a:solidFill>
                <a:latin typeface="Arial"/>
              </a:rPr>
              <a:t>EXPAND UEAA MEMBERSHIP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1840" y="2907792"/>
            <a:ext cx="1188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062B73"/>
                </a:solidFill>
                <a:latin typeface="Arial"/>
              </a:rPr>
              <a:t>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218688"/>
            <a:ext cx="105156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000" b="1" dirty="0">
                <a:solidFill>
                  <a:srgbClr val="121212"/>
                </a:solidFill>
                <a:latin typeface="Arial"/>
              </a:rPr>
              <a:t>Strengthen UEAA’s European presence and network through broader membership and engagement.</a:t>
            </a:r>
            <a:endParaRPr sz="20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31520" y="4069080"/>
            <a:ext cx="3397504" cy="18643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421538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062B73"/>
                </a:solidFill>
                <a:latin typeface="Arial"/>
              </a:rPr>
              <a:t>Broaden participation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4646168"/>
            <a:ext cx="2949448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500" b="1" dirty="0">
                <a:solidFill>
                  <a:srgbClr val="121212"/>
                </a:solidFill>
                <a:latin typeface="Arial"/>
              </a:rPr>
              <a:t>More </a:t>
            </a:r>
            <a:r>
              <a:rPr lang="de-DE" sz="1500" b="1" dirty="0" err="1">
                <a:solidFill>
                  <a:srgbClr val="121212"/>
                </a:solidFill>
                <a:latin typeface="Arial"/>
              </a:rPr>
              <a:t>meetings</a:t>
            </a:r>
            <a:r>
              <a:rPr lang="de-DE" sz="1500" b="1" dirty="0">
                <a:solidFill>
                  <a:srgbClr val="121212"/>
                </a:solidFill>
                <a:latin typeface="Arial"/>
              </a:rPr>
              <a:t> </a:t>
            </a:r>
            <a:r>
              <a:rPr lang="de-DE" sz="1500" b="1" dirty="0" err="1">
                <a:solidFill>
                  <a:srgbClr val="121212"/>
                </a:solidFill>
                <a:latin typeface="Arial"/>
              </a:rPr>
              <a:t>with</a:t>
            </a:r>
            <a:r>
              <a:rPr sz="1500" b="1" dirty="0">
                <a:solidFill>
                  <a:srgbClr val="121212"/>
                </a:solidFill>
                <a:latin typeface="Arial"/>
              </a:rPr>
              <a:t> member academies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; use proven instruments such as </a:t>
            </a:r>
            <a:r>
              <a:rPr sz="1500" dirty="0">
                <a:solidFill>
                  <a:srgbClr val="121212"/>
                </a:solidFill>
                <a:latin typeface="Arial"/>
              </a:rPr>
              <a:t>abstract award competitions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24528" y="4069080"/>
            <a:ext cx="3397504" cy="18643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25696" y="4205224"/>
            <a:ext cx="3140456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062B73"/>
                </a:solidFill>
                <a:latin typeface="Arial"/>
              </a:rPr>
              <a:t>Strengthen collaboration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25696" y="4609100"/>
            <a:ext cx="2970784" cy="12464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500" b="0" dirty="0">
                <a:solidFill>
                  <a:srgbClr val="121212"/>
                </a:solidFill>
                <a:latin typeface="Arial"/>
              </a:rPr>
              <a:t>Connect UEAA activities with </a:t>
            </a:r>
            <a:r>
              <a:rPr sz="1500" b="1" dirty="0">
                <a:solidFill>
                  <a:srgbClr val="121212"/>
                </a:solidFill>
                <a:latin typeface="Arial"/>
              </a:rPr>
              <a:t>member academies’ strategic priorities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 and promote knowledge exchange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 (e.g., </a:t>
            </a:r>
            <a:r>
              <a:rPr lang="de-DE" sz="1500" b="1" dirty="0">
                <a:solidFill>
                  <a:srgbClr val="121212"/>
                </a:solidFill>
                <a:latin typeface="Arial"/>
              </a:rPr>
              <a:t>LAS Int. Advisory Council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)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61376" y="4069080"/>
            <a:ext cx="3397504" cy="18643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72704" y="421538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062B73"/>
                </a:solidFill>
                <a:latin typeface="Arial"/>
              </a:rPr>
              <a:t>Grow membership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2704" y="4639580"/>
            <a:ext cx="3074416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500" b="0" noProof="0" dirty="0">
                <a:solidFill>
                  <a:srgbClr val="121212"/>
                </a:solidFill>
                <a:latin typeface="Arial"/>
              </a:rPr>
              <a:t>Target new academies and strengthen collaboration across Europe</a:t>
            </a:r>
            <a:r>
              <a:rPr lang="en-US" sz="1500" noProof="0" dirty="0">
                <a:solidFill>
                  <a:srgbClr val="121212"/>
                </a:solidFill>
                <a:latin typeface="Arial"/>
              </a:rPr>
              <a:t>, e.g., the </a:t>
            </a:r>
            <a:r>
              <a:rPr lang="en-US" sz="1500" b="1" noProof="0" dirty="0">
                <a:solidFill>
                  <a:srgbClr val="121212"/>
                </a:solidFill>
                <a:latin typeface="Arial"/>
              </a:rPr>
              <a:t>Andalusian Academy of Agriculture</a:t>
            </a:r>
            <a:r>
              <a:rPr lang="en-US" sz="1500" b="0" noProof="0" dirty="0">
                <a:solidFill>
                  <a:srgbClr val="121212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6672" y="6465824"/>
            <a:ext cx="67665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3D5F8F"/>
                </a:solidFill>
                <a:latin typeface="Arial"/>
              </a:rPr>
              <a:t>UEAA • Proposed Priorities and Activities 2026–2028</a:t>
            </a:r>
          </a:p>
        </p:txBody>
      </p:sp>
      <p:sp>
        <p:nvSpPr>
          <p:cNvPr id="19" name="Rounded Rectangle 7">
            <a:extLst>
              <a:ext uri="{FF2B5EF4-FFF2-40B4-BE49-F238E27FC236}">
                <a16:creationId xmlns:a16="http://schemas.microsoft.com/office/drawing/2014/main" id="{D01681AB-93F1-B35B-6BF5-FC352C5C3D4B}"/>
              </a:ext>
            </a:extLst>
          </p:cNvPr>
          <p:cNvSpPr/>
          <p:nvPr/>
        </p:nvSpPr>
        <p:spPr>
          <a:xfrm>
            <a:off x="813308" y="6030483"/>
            <a:ext cx="6319012" cy="35169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noProof="0" dirty="0">
                <a:solidFill>
                  <a:srgbClr val="FF0000"/>
                </a:solidFill>
              </a:rPr>
              <a:t>Engage the full UEAA network — and expand it.</a:t>
            </a:r>
          </a:p>
        </p:txBody>
      </p:sp>
      <p:pic>
        <p:nvPicPr>
          <p:cNvPr id="25" name="Graphic 24" descr="Vartotojai">
            <a:extLst>
              <a:ext uri="{FF2B5EF4-FFF2-40B4-BE49-F238E27FC236}">
                <a16:creationId xmlns:a16="http://schemas.microsoft.com/office/drawing/2014/main" id="{D827ADA1-05E1-F5FC-2402-EAE2F344FF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3232" y="1951689"/>
            <a:ext cx="1345277" cy="1345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43712" y="2212848"/>
            <a:ext cx="1508760" cy="438912"/>
          </a:xfrm>
          <a:prstGeom prst="roundRect">
            <a:avLst/>
          </a:prstGeom>
          <a:solidFill>
            <a:srgbClr val="062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03072" y="2246188"/>
            <a:ext cx="150876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FFFFFF"/>
                </a:solidFill>
                <a:latin typeface="Arial"/>
              </a:rPr>
              <a:t>PRIORITY </a:t>
            </a:r>
            <a:r>
              <a:rPr lang="de-DE" sz="1700" b="1" dirty="0">
                <a:solidFill>
                  <a:srgbClr val="FFFFFF"/>
                </a:solidFill>
                <a:latin typeface="Arial"/>
              </a:rPr>
              <a:t>4</a:t>
            </a:r>
            <a:endParaRPr sz="17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1720" y="2212848"/>
            <a:ext cx="8686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dirty="0">
                <a:solidFill>
                  <a:srgbClr val="121212"/>
                </a:solidFill>
                <a:latin typeface="Arial"/>
              </a:rPr>
              <a:t>ENGAGING YOUNG SCIENTISTS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2160" y="3222752"/>
            <a:ext cx="1188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62B73"/>
                </a:solidFill>
                <a:latin typeface="Arial"/>
              </a:rPr>
              <a:t>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160" y="3533648"/>
            <a:ext cx="1051560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21212"/>
                </a:solidFill>
                <a:latin typeface="Arial"/>
              </a:rPr>
              <a:t>Strengthen participation and collaboration of early-career researchers across Europe.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384040"/>
            <a:ext cx="3246120" cy="16459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453034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62B73"/>
                </a:solidFill>
                <a:latin typeface="Arial"/>
              </a:rPr>
              <a:t>European platform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4950968"/>
            <a:ext cx="2843784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121212"/>
                </a:solidFill>
                <a:latin typeface="Arial"/>
              </a:rPr>
              <a:t>Support the European Platform of Young Scientists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 (</a:t>
            </a:r>
            <a:r>
              <a:rPr lang="de-DE" sz="1500" b="1" dirty="0" err="1">
                <a:solidFill>
                  <a:srgbClr val="121212"/>
                </a:solidFill>
                <a:latin typeface="Arial"/>
              </a:rPr>
              <a:t>two</a:t>
            </a:r>
            <a:r>
              <a:rPr lang="de-DE" sz="1500" b="1" dirty="0">
                <a:solidFill>
                  <a:srgbClr val="121212"/>
                </a:solidFill>
                <a:latin typeface="Arial"/>
              </a:rPr>
              <a:t> </a:t>
            </a:r>
            <a:r>
              <a:rPr lang="de-DE" sz="1500" b="1" dirty="0" err="1">
                <a:solidFill>
                  <a:srgbClr val="121212"/>
                </a:solidFill>
                <a:latin typeface="Arial"/>
              </a:rPr>
              <a:t>words</a:t>
            </a:r>
            <a:r>
              <a:rPr lang="de-DE" sz="1500" b="1" dirty="0">
                <a:solidFill>
                  <a:srgbClr val="121212"/>
                </a:solidFill>
                <a:latin typeface="Arial"/>
              </a:rPr>
              <a:t> </a:t>
            </a:r>
            <a:r>
              <a:rPr lang="de-DE" sz="1500" b="1" dirty="0" err="1">
                <a:solidFill>
                  <a:srgbClr val="121212"/>
                </a:solidFill>
                <a:latin typeface="Arial"/>
              </a:rPr>
              <a:t>from</a:t>
            </a:r>
            <a:r>
              <a:rPr lang="de-DE" sz="1500" b="1" dirty="0">
                <a:solidFill>
                  <a:srgbClr val="121212"/>
                </a:solidFill>
                <a:latin typeface="Arial"/>
              </a:rPr>
              <a:t> </a:t>
            </a:r>
            <a:r>
              <a:rPr lang="de-DE" sz="1500" b="1" dirty="0" err="1">
                <a:solidFill>
                  <a:srgbClr val="121212"/>
                </a:solidFill>
                <a:latin typeface="Arial"/>
              </a:rPr>
              <a:t>representatives</a:t>
            </a:r>
            <a:r>
              <a:rPr lang="de-DE" sz="1500" b="1" dirty="0">
                <a:solidFill>
                  <a:srgbClr val="121212"/>
                </a:solidFill>
                <a:latin typeface="Arial"/>
              </a:rPr>
              <a:t>)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68368" y="4384040"/>
            <a:ext cx="3246120" cy="16459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8416" y="4530344"/>
            <a:ext cx="324612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62B73"/>
                </a:solidFill>
                <a:latin typeface="Arial"/>
              </a:rPr>
              <a:t>International collaboration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8416" y="4950968"/>
            <a:ext cx="2843784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121212"/>
                </a:solidFill>
                <a:latin typeface="Arial"/>
              </a:rPr>
              <a:t>Engage young researchers in interdisciplinary and cross-border cooperation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 (</a:t>
            </a:r>
            <a:r>
              <a:rPr lang="de-DE" sz="1500" dirty="0">
                <a:solidFill>
                  <a:srgbClr val="121212"/>
                </a:solidFill>
                <a:latin typeface="Arial"/>
              </a:rPr>
              <a:t>N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ew EU </a:t>
            </a:r>
            <a:r>
              <a:rPr lang="de-DE" sz="1500" dirty="0" err="1">
                <a:solidFill>
                  <a:srgbClr val="121212"/>
                </a:solidFill>
                <a:latin typeface="Arial"/>
              </a:rPr>
              <a:t>P</a:t>
            </a:r>
            <a:r>
              <a:rPr lang="de-DE" sz="1500" b="0" dirty="0" err="1">
                <a:solidFill>
                  <a:srgbClr val="121212"/>
                </a:solidFill>
                <a:latin typeface="Arial"/>
              </a:rPr>
              <a:t>roposals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)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44256" y="4384040"/>
            <a:ext cx="3246120" cy="16459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84464" y="4530344"/>
            <a:ext cx="284378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062B73"/>
                </a:solidFill>
                <a:latin typeface="Arial"/>
              </a:rPr>
              <a:t>Visibility &amp; participation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5642" y="4950968"/>
            <a:ext cx="3073398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121212"/>
                </a:solidFill>
                <a:latin typeface="Arial"/>
              </a:rPr>
              <a:t>Increase 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the </a:t>
            </a:r>
            <a:r>
              <a:rPr lang="de-DE" sz="1500" b="0" dirty="0" err="1">
                <a:solidFill>
                  <a:srgbClr val="121212"/>
                </a:solidFill>
                <a:latin typeface="Arial"/>
              </a:rPr>
              <a:t>role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 of </a:t>
            </a:r>
            <a:r>
              <a:rPr lang="de-DE" sz="1500" b="0" dirty="0" err="1">
                <a:solidFill>
                  <a:srgbClr val="121212"/>
                </a:solidFill>
                <a:latin typeface="Arial"/>
              </a:rPr>
              <a:t>young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 </a:t>
            </a:r>
            <a:r>
              <a:rPr lang="de-DE" sz="1500" b="0" dirty="0" err="1">
                <a:solidFill>
                  <a:srgbClr val="121212"/>
                </a:solidFill>
                <a:latin typeface="Arial"/>
              </a:rPr>
              <a:t>scientists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 in European research and policy discussions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 (</a:t>
            </a:r>
            <a:r>
              <a:rPr lang="de-DE" sz="1500" b="1" dirty="0">
                <a:solidFill>
                  <a:srgbClr val="121212"/>
                </a:solidFill>
                <a:latin typeface="Arial"/>
              </a:rPr>
              <a:t>Ex officio SC Advisory Membership</a:t>
            </a:r>
            <a:r>
              <a:rPr lang="de-DE" sz="1500" b="0" dirty="0">
                <a:solidFill>
                  <a:srgbClr val="121212"/>
                </a:solidFill>
                <a:latin typeface="Arial"/>
              </a:rPr>
              <a:t>)</a:t>
            </a:r>
            <a:r>
              <a:rPr sz="1500" b="0" dirty="0">
                <a:solidFill>
                  <a:srgbClr val="121212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3192" y="6425184"/>
            <a:ext cx="67665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3D5F8F"/>
                </a:solidFill>
                <a:latin typeface="Arial"/>
              </a:rPr>
              <a:t>UEAA • Proposed Priorities and Activities 2026–2028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0FA920D-E0C1-3F8C-D14E-22DA829AB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792" y="2124456"/>
            <a:ext cx="1090168" cy="10901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235EF7-DE53-FE72-82A8-A668E9ECE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BE9276-0B50-CEBA-2823-46DA5CAE08E4}"/>
              </a:ext>
            </a:extLst>
          </p:cNvPr>
          <p:cNvSpPr txBox="1"/>
          <p:nvPr/>
        </p:nvSpPr>
        <p:spPr>
          <a:xfrm>
            <a:off x="393192" y="2137202"/>
            <a:ext cx="11798808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400" b="1" dirty="0">
                <a:solidFill>
                  <a:srgbClr val="121212"/>
                </a:solidFill>
                <a:latin typeface="Arial"/>
              </a:rPr>
              <a:t>Strategic Goal</a:t>
            </a:r>
            <a:endParaRPr sz="24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12C54E-E7A0-7530-6298-CEE92C2C4426}"/>
              </a:ext>
            </a:extLst>
          </p:cNvPr>
          <p:cNvSpPr txBox="1"/>
          <p:nvPr/>
        </p:nvSpPr>
        <p:spPr>
          <a:xfrm>
            <a:off x="538480" y="2999232"/>
            <a:ext cx="1188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062B73"/>
                </a:solidFill>
                <a:latin typeface="Arial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6F855B-4261-20A4-C2B9-9E702B0474D4}"/>
              </a:ext>
            </a:extLst>
          </p:cNvPr>
          <p:cNvSpPr txBox="1"/>
          <p:nvPr/>
        </p:nvSpPr>
        <p:spPr>
          <a:xfrm>
            <a:off x="393192" y="3370072"/>
            <a:ext cx="1051560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2000" b="1" dirty="0">
                <a:solidFill>
                  <a:srgbClr val="121212"/>
                </a:solidFill>
                <a:latin typeface="Arial"/>
              </a:rPr>
              <a:t>Change the Status of the Union  </a:t>
            </a:r>
            <a:endParaRPr sz="2000" b="1" dirty="0">
              <a:solidFill>
                <a:srgbClr val="121212"/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B6D9F4-C1AA-5DF9-C3F1-F104E8BB0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982" y="952436"/>
            <a:ext cx="7881018" cy="582394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577C47-3CEA-E2D6-65C4-0D8BB1979D92}"/>
              </a:ext>
            </a:extLst>
          </p:cNvPr>
          <p:cNvCxnSpPr/>
          <p:nvPr/>
        </p:nvCxnSpPr>
        <p:spPr>
          <a:xfrm>
            <a:off x="4650185" y="5679440"/>
            <a:ext cx="558800" cy="9144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272DD52-60D3-5A16-159D-B64AC6F367A0}"/>
              </a:ext>
            </a:extLst>
          </p:cNvPr>
          <p:cNvCxnSpPr>
            <a:cxnSpLocks/>
          </p:cNvCxnSpPr>
          <p:nvPr/>
        </p:nvCxnSpPr>
        <p:spPr>
          <a:xfrm flipH="1">
            <a:off x="7884160" y="5781040"/>
            <a:ext cx="593586" cy="8907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10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D0F1F-2EE4-C3F2-B49F-FD5AD41CF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2D2F5B-2E9F-C22C-76FE-5ED7C20ECE5F}"/>
              </a:ext>
            </a:extLst>
          </p:cNvPr>
          <p:cNvSpPr txBox="1"/>
          <p:nvPr/>
        </p:nvSpPr>
        <p:spPr>
          <a:xfrm>
            <a:off x="393192" y="2137202"/>
            <a:ext cx="11798808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400" b="1" dirty="0">
                <a:solidFill>
                  <a:srgbClr val="121212"/>
                </a:solidFill>
                <a:latin typeface="Arial"/>
              </a:rPr>
              <a:t>Strategic Goal: From a Network of Academies to a Coordinated European Scientific Force</a:t>
            </a:r>
            <a:r>
              <a:rPr lang="de-DE" sz="2400" b="1" dirty="0">
                <a:solidFill>
                  <a:srgbClr val="121212"/>
                </a:solidFill>
                <a:latin typeface="Arial"/>
              </a:rPr>
              <a:t> </a:t>
            </a:r>
            <a:endParaRPr sz="24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855008-AD8D-5F53-A492-00ED3CA4A985}"/>
              </a:ext>
            </a:extLst>
          </p:cNvPr>
          <p:cNvSpPr txBox="1"/>
          <p:nvPr/>
        </p:nvSpPr>
        <p:spPr>
          <a:xfrm>
            <a:off x="538480" y="2999232"/>
            <a:ext cx="1188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062B73"/>
                </a:solidFill>
                <a:latin typeface="Arial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DB1750-D759-ECBC-1855-A1D92675E64C}"/>
              </a:ext>
            </a:extLst>
          </p:cNvPr>
          <p:cNvSpPr txBox="1"/>
          <p:nvPr/>
        </p:nvSpPr>
        <p:spPr>
          <a:xfrm>
            <a:off x="393192" y="3370072"/>
            <a:ext cx="1051560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2000" b="1" dirty="0">
                <a:solidFill>
                  <a:srgbClr val="121212"/>
                </a:solidFill>
                <a:latin typeface="Arial"/>
              </a:rPr>
              <a:t>Change the Status of the Union  </a:t>
            </a:r>
            <a:endParaRPr sz="20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5E1442C-19A1-B6EA-6B9B-634DBFDEB262}"/>
              </a:ext>
            </a:extLst>
          </p:cNvPr>
          <p:cNvSpPr/>
          <p:nvPr/>
        </p:nvSpPr>
        <p:spPr>
          <a:xfrm>
            <a:off x="393192" y="3820982"/>
            <a:ext cx="11626088" cy="274237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chemeClr val="tx1"/>
                </a:solidFill>
              </a:rPr>
              <a:t>Develop a </a:t>
            </a:r>
            <a:r>
              <a:rPr lang="en-US" sz="2000" b="1" noProof="0" dirty="0">
                <a:solidFill>
                  <a:schemeClr val="tx1"/>
                </a:solidFill>
              </a:rPr>
              <a:t>more professional and permanent organizational structure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chemeClr val="tx1"/>
                </a:solidFill>
              </a:rPr>
              <a:t>Move from an occasion-driven network toward a </a:t>
            </a:r>
            <a:r>
              <a:rPr lang="en-US" sz="2000" b="1" noProof="0" dirty="0">
                <a:solidFill>
                  <a:schemeClr val="tx1"/>
                </a:solidFill>
              </a:rPr>
              <a:t>coordinated scientific task force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chemeClr val="tx1"/>
                </a:solidFill>
              </a:rPr>
              <a:t>Mobilize the combined </a:t>
            </a:r>
            <a:r>
              <a:rPr lang="en-US" sz="2000" b="1" noProof="0" dirty="0">
                <a:solidFill>
                  <a:schemeClr val="tx1"/>
                </a:solidFill>
              </a:rPr>
              <a:t>expertise of UEAA member academies </a:t>
            </a:r>
            <a:r>
              <a:rPr lang="en-US" sz="2000" noProof="0" dirty="0">
                <a:solidFill>
                  <a:schemeClr val="tx1"/>
                </a:solidFill>
              </a:rPr>
              <a:t>around </a:t>
            </a:r>
            <a:r>
              <a:rPr lang="en-US" sz="2000" b="1" noProof="0" dirty="0">
                <a:solidFill>
                  <a:schemeClr val="tx1"/>
                </a:solidFill>
              </a:rPr>
              <a:t>strategic European priorities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chemeClr val="tx1"/>
                </a:solidFill>
              </a:rPr>
              <a:t>Strengthen UEAA’s </a:t>
            </a:r>
            <a:r>
              <a:rPr lang="en-US" sz="2000" b="1" noProof="0" dirty="0">
                <a:solidFill>
                  <a:schemeClr val="tx1"/>
                </a:solidFill>
              </a:rPr>
              <a:t>visibility</a:t>
            </a:r>
            <a:r>
              <a:rPr lang="en-US" sz="2000" noProof="0" dirty="0">
                <a:solidFill>
                  <a:schemeClr val="tx1"/>
                </a:solidFill>
              </a:rPr>
              <a:t>, </a:t>
            </a:r>
            <a:r>
              <a:rPr lang="en-US" sz="2000" b="1" noProof="0" dirty="0">
                <a:solidFill>
                  <a:schemeClr val="tx1"/>
                </a:solidFill>
              </a:rPr>
              <a:t>responsiveness</a:t>
            </a:r>
            <a:r>
              <a:rPr lang="en-US" sz="2000" noProof="0" dirty="0">
                <a:solidFill>
                  <a:schemeClr val="tx1"/>
                </a:solidFill>
              </a:rPr>
              <a:t>, and </a:t>
            </a:r>
            <a:r>
              <a:rPr lang="en-US" sz="2000" b="1" noProof="0" dirty="0">
                <a:solidFill>
                  <a:schemeClr val="tx1"/>
                </a:solidFill>
              </a:rPr>
              <a:t>credibility</a:t>
            </a:r>
            <a:r>
              <a:rPr lang="en-US" sz="2000" noProof="0" dirty="0">
                <a:solidFill>
                  <a:schemeClr val="tx1"/>
                </a:solidFill>
              </a:rPr>
              <a:t> at the </a:t>
            </a:r>
            <a:r>
              <a:rPr lang="en-US" sz="2000" b="1" noProof="0" dirty="0">
                <a:solidFill>
                  <a:schemeClr val="tx1"/>
                </a:solidFill>
              </a:rPr>
              <a:t>European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  <a:r>
              <a:rPr lang="en-US" sz="2000" b="1" noProof="0" dirty="0">
                <a:solidFill>
                  <a:schemeClr val="tx1"/>
                </a:solidFill>
              </a:rPr>
              <a:t>level</a:t>
            </a:r>
            <a:r>
              <a:rPr lang="en-US" sz="2000" noProof="0" dirty="0">
                <a:solidFill>
                  <a:schemeClr val="tx1"/>
                </a:solidFill>
              </a:rPr>
              <a:t>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Position UEAA as a </a:t>
            </a:r>
            <a:r>
              <a:rPr lang="en-US" sz="2000" b="1" dirty="0">
                <a:solidFill>
                  <a:schemeClr val="tx1"/>
                </a:solidFill>
              </a:rPr>
              <a:t>recognized scientific partner for European institutions</a:t>
            </a:r>
            <a:endParaRPr lang="en-US" sz="20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695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2048" y="2212848"/>
            <a:ext cx="108813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700" b="1" dirty="0">
                <a:solidFill>
                  <a:srgbClr val="121212"/>
                </a:solidFill>
                <a:latin typeface="Arial"/>
              </a:rPr>
              <a:t>How Do We Get There? — Implementation</a:t>
            </a:r>
            <a:endParaRPr sz="27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13232" y="2816352"/>
            <a:ext cx="10744200" cy="93268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2880360"/>
            <a:ext cx="3812032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600" b="1" dirty="0">
                <a:solidFill>
                  <a:srgbClr val="062B73"/>
                </a:solidFill>
                <a:latin typeface="Arial"/>
              </a:rPr>
              <a:t>Establish a Strategic Working Group</a:t>
            </a:r>
            <a:endParaRPr sz="1600" b="1" dirty="0">
              <a:solidFill>
                <a:srgbClr val="062B73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2688" y="3167888"/>
            <a:ext cx="7886192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500" b="1" noProof="0" dirty="0">
                <a:solidFill>
                  <a:srgbClr val="121212"/>
                </a:solidFill>
                <a:latin typeface="Arial"/>
              </a:rPr>
              <a:t>Mandate: Translate the strategic goal into an actionable roadmap for 2026–2028/2029 </a:t>
            </a:r>
            <a:r>
              <a:rPr lang="en-US" sz="1500" b="1" noProof="0" dirty="0">
                <a:solidFill>
                  <a:schemeClr val="accent2"/>
                </a:solidFill>
                <a:latin typeface="Arial"/>
              </a:rPr>
              <a:t>(4-5 years)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3063240"/>
            <a:ext cx="3029712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500" b="1" dirty="0">
                <a:solidFill>
                  <a:srgbClr val="F29200"/>
                </a:solidFill>
                <a:latin typeface="Arial"/>
              </a:rPr>
              <a:t>Chair: Simone Orlandini
UEAA Vice President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4080" y="3838448"/>
            <a:ext cx="20116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dirty="0">
                <a:solidFill>
                  <a:srgbClr val="062B73"/>
                </a:solidFill>
                <a:latin typeface="Arial"/>
              </a:rPr>
              <a:t>CORE TASKS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202007"/>
            <a:ext cx="5074920" cy="944731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4269232"/>
            <a:ext cx="474573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600" b="1" dirty="0">
                <a:solidFill>
                  <a:srgbClr val="062B73"/>
                </a:solidFill>
                <a:latin typeface="Arial"/>
              </a:rPr>
              <a:t>Operating Model</a:t>
            </a:r>
            <a:endParaRPr sz="1600" b="1" dirty="0">
              <a:solidFill>
                <a:srgbClr val="062B73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6112" y="4595368"/>
            <a:ext cx="4745736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00" b="1" noProof="0" dirty="0">
                <a:solidFill>
                  <a:srgbClr val="121212"/>
                </a:solidFill>
                <a:latin typeface="Arial"/>
              </a:rPr>
              <a:t>Define responsibilities, decision-making, coordination, and member academy roles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4768" y="4202007"/>
            <a:ext cx="50749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09360" y="4320032"/>
            <a:ext cx="47457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062B73"/>
                </a:solidFill>
                <a:latin typeface="Arial"/>
              </a:rPr>
              <a:t>Digital Infrastructure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4646168"/>
            <a:ext cx="4745736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300" b="1" dirty="0">
                <a:solidFill>
                  <a:srgbClr val="121212"/>
                </a:solidFill>
                <a:latin typeface="Arial"/>
              </a:rPr>
              <a:t>R</a:t>
            </a:r>
            <a:r>
              <a:rPr sz="1300" b="1" dirty="0" err="1">
                <a:solidFill>
                  <a:srgbClr val="121212"/>
                </a:solidFill>
                <a:latin typeface="Arial"/>
              </a:rPr>
              <a:t>edesign</a:t>
            </a:r>
            <a:r>
              <a:rPr sz="1300" b="1" dirty="0">
                <a:solidFill>
                  <a:srgbClr val="121212"/>
                </a:solidFill>
                <a:latin typeface="Arial"/>
              </a:rPr>
              <a:t> and relaunch of the UEAA website.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230368"/>
            <a:ext cx="5074920" cy="90627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6112" y="5288280"/>
            <a:ext cx="474573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600" b="1" dirty="0">
                <a:solidFill>
                  <a:srgbClr val="062B73"/>
                </a:solidFill>
                <a:latin typeface="Arial"/>
              </a:rPr>
              <a:t>Scientific Engagement</a:t>
            </a:r>
            <a:endParaRPr sz="1600" b="1" dirty="0">
              <a:solidFill>
                <a:srgbClr val="062B73"/>
              </a:solidFill>
              <a:latin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112" y="5573776"/>
            <a:ext cx="4745736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00" b="1" dirty="0">
                <a:solidFill>
                  <a:srgbClr val="121212"/>
                </a:solidFill>
                <a:latin typeface="Arial"/>
              </a:rPr>
              <a:t>Flexible Electronic Working Groups to address priority European issues</a:t>
            </a:r>
            <a:endParaRPr sz="13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144768" y="5230368"/>
            <a:ext cx="5074920" cy="90627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8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09360" y="5257800"/>
            <a:ext cx="474573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chemeClr val="tx2"/>
                </a:solidFill>
                <a:latin typeface="Arial"/>
              </a:rPr>
              <a:t>Financial Sustainability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5533136"/>
            <a:ext cx="4745736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300" b="1" noProof="0" dirty="0">
                <a:latin typeface="Arial" panose="020B0604020202020204" pitchFamily="34" charset="0"/>
                <a:cs typeface="Arial" panose="020B0604020202020204" pitchFamily="34" charset="0"/>
              </a:rPr>
              <a:t>Explore member contributions, external partnerships, sponsorship, and EU funding opportunities</a:t>
            </a:r>
            <a:endParaRPr lang="en-US" sz="1300" b="1" noProof="0" dirty="0">
              <a:solidFill>
                <a:srgbClr val="121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21360" y="6321552"/>
            <a:ext cx="10488168" cy="384048"/>
          </a:xfrm>
          <a:prstGeom prst="roundRect">
            <a:avLst/>
          </a:prstGeom>
          <a:solidFill>
            <a:srgbClr val="062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3168" y="6341400"/>
            <a:ext cx="1005840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"/>
              </a:rPr>
              <a:t>TIMELINE  •  </a:t>
            </a:r>
            <a:r>
              <a:rPr lang="de-DE" sz="1400" b="1" dirty="0">
                <a:solidFill>
                  <a:srgbClr val="FFFFFF"/>
                </a:solidFill>
                <a:latin typeface="Arial"/>
              </a:rPr>
              <a:t>N</a:t>
            </a:r>
            <a:r>
              <a:rPr sz="1400" b="1" dirty="0" err="1">
                <a:solidFill>
                  <a:srgbClr val="FFFFFF"/>
                </a:solidFill>
                <a:latin typeface="Arial"/>
              </a:rPr>
              <a:t>ext</a:t>
            </a:r>
            <a:r>
              <a:rPr sz="1400" b="1" dirty="0">
                <a:solidFill>
                  <a:srgbClr val="FFFFFF"/>
                </a:solidFill>
                <a:latin typeface="Arial"/>
              </a:rPr>
              <a:t> Steering Committee meeting</a:t>
            </a:r>
            <a:r>
              <a:rPr lang="en-US" sz="1400" b="1" dirty="0">
                <a:solidFill>
                  <a:srgbClr val="FFFFFF"/>
                </a:solidFill>
                <a:latin typeface="Arial"/>
              </a:rPr>
              <a:t>: Establish the Strategic Working Group</a:t>
            </a:r>
            <a:endParaRPr sz="14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368" y="2194560"/>
            <a:ext cx="10881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121212"/>
                </a:solidFill>
                <a:latin typeface="Arial"/>
              </a:rPr>
              <a:t>WHAT ARE WE ASKING THE GENERAL ASSEMBLY TO DECIDE?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3291840"/>
            <a:ext cx="9921240" cy="10789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92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17319" y="3511296"/>
            <a:ext cx="932688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2000" b="1" dirty="0">
                <a:solidFill>
                  <a:srgbClr val="121212"/>
                </a:solidFill>
                <a:latin typeface="Arial"/>
              </a:rPr>
              <a:t>The General Assembly Agrees to Initiate a Structured Process to Develop a Future UEAA Strategy.</a:t>
            </a:r>
            <a:endParaRPr sz="2000" b="1" dirty="0">
              <a:solidFill>
                <a:srgbClr val="121212"/>
              </a:solidFill>
              <a:latin typeface="Arial"/>
            </a:endParaRPr>
          </a:p>
        </p:txBody>
      </p:sp>
      <p:sp>
        <p:nvSpPr>
          <p:cNvPr id="8" name="Oval 7"/>
          <p:cNvSpPr/>
          <p:nvPr/>
        </p:nvSpPr>
        <p:spPr>
          <a:xfrm>
            <a:off x="889000" y="4709160"/>
            <a:ext cx="502920" cy="502920"/>
          </a:xfrm>
          <a:prstGeom prst="ellipse">
            <a:avLst/>
          </a:prstGeom>
          <a:solidFill>
            <a:srgbClr val="062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9160" y="47091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4645152"/>
            <a:ext cx="260604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1212"/>
                </a:solidFill>
                <a:latin typeface="Arial"/>
              </a:rPr>
              <a:t>Continue the
strategic discussion</a:t>
            </a:r>
          </a:p>
        </p:txBody>
      </p:sp>
      <p:sp>
        <p:nvSpPr>
          <p:cNvPr id="11" name="Oval 10"/>
          <p:cNvSpPr/>
          <p:nvPr/>
        </p:nvSpPr>
        <p:spPr>
          <a:xfrm>
            <a:off x="4414520" y="4709160"/>
            <a:ext cx="502920" cy="502920"/>
          </a:xfrm>
          <a:prstGeom prst="ellipse">
            <a:avLst/>
          </a:prstGeom>
          <a:solidFill>
            <a:srgbClr val="062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14520" y="47091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73320" y="4645152"/>
            <a:ext cx="260604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1212"/>
                </a:solidFill>
                <a:latin typeface="Arial"/>
              </a:rPr>
              <a:t>Establish the Strategic Working Group
and develop a roadmap</a:t>
            </a:r>
          </a:p>
        </p:txBody>
      </p:sp>
      <p:sp>
        <p:nvSpPr>
          <p:cNvPr id="14" name="Oval 13"/>
          <p:cNvSpPr/>
          <p:nvPr/>
        </p:nvSpPr>
        <p:spPr>
          <a:xfrm>
            <a:off x="8326119" y="4709160"/>
            <a:ext cx="502920" cy="502920"/>
          </a:xfrm>
          <a:prstGeom prst="ellipse">
            <a:avLst/>
          </a:prstGeom>
          <a:solidFill>
            <a:srgbClr val="062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15959" y="47091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25559" y="4645152"/>
            <a:ext cx="260604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1212"/>
                </a:solidFill>
                <a:latin typeface="Arial"/>
              </a:rPr>
              <a:t>Submit concrete proposals for
formal consideration where required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148840" y="6128512"/>
            <a:ext cx="7909560" cy="502920"/>
          </a:xfrm>
          <a:prstGeom prst="roundRect">
            <a:avLst/>
          </a:prstGeom>
          <a:solidFill>
            <a:srgbClr val="062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286000" y="6183376"/>
            <a:ext cx="76352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"/>
              </a:rPr>
              <a:t>TODAY: MANDATE THE PROCESS — NOT THE FINAL STRATEGY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B1089C-F718-E9DD-2D07-5EBA7FEBD686}"/>
              </a:ext>
            </a:extLst>
          </p:cNvPr>
          <p:cNvSpPr txBox="1"/>
          <p:nvPr/>
        </p:nvSpPr>
        <p:spPr>
          <a:xfrm>
            <a:off x="1417319" y="2814320"/>
            <a:ext cx="3474721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>
                <a:solidFill>
                  <a:srgbClr val="F29200"/>
                </a:solidFill>
                <a:latin typeface="Arial"/>
              </a:rPr>
              <a:t>PROPOSED DECISION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5840" y="324612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62B73"/>
                </a:solidFill>
                <a:latin typeface="Arial"/>
              </a:rPr>
              <a:t>THANK YOU FOR YOUR ATTENTION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2520" y="4850892"/>
            <a:ext cx="9966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121212"/>
                </a:solidFill>
                <a:latin typeface="Arial"/>
              </a:rPr>
              <a:t>UEAA • 13th General Assembly • Tirana, 21 September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958</Words>
  <Application>Microsoft Office PowerPoint</Application>
  <PresentationFormat>Widescreen</PresentationFormat>
  <Paragraphs>135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Nazim Gruda</dc:creator>
  <cp:lastModifiedBy>Nazim Gruda</cp:lastModifiedBy>
  <cp:revision>22</cp:revision>
  <dcterms:created xsi:type="dcterms:W3CDTF">2026-09-02T18:58:29Z</dcterms:created>
  <dcterms:modified xsi:type="dcterms:W3CDTF">2026-11-01T16:36:56Z</dcterms:modified>
</cp:coreProperties>
</file>